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3" r:id="rId1"/>
  </p:sldMasterIdLst>
  <p:notesMasterIdLst>
    <p:notesMasterId r:id="rId68"/>
  </p:notesMasterIdLst>
  <p:handoutMasterIdLst>
    <p:handoutMasterId r:id="rId69"/>
  </p:handoutMasterIdLst>
  <p:sldIdLst>
    <p:sldId id="740" r:id="rId2"/>
    <p:sldId id="697" r:id="rId3"/>
    <p:sldId id="698" r:id="rId4"/>
    <p:sldId id="699" r:id="rId5"/>
    <p:sldId id="700" r:id="rId6"/>
    <p:sldId id="701" r:id="rId7"/>
    <p:sldId id="702" r:id="rId8"/>
    <p:sldId id="703" r:id="rId9"/>
    <p:sldId id="704" r:id="rId10"/>
    <p:sldId id="705" r:id="rId11"/>
    <p:sldId id="706" r:id="rId12"/>
    <p:sldId id="707" r:id="rId13"/>
    <p:sldId id="708" r:id="rId14"/>
    <p:sldId id="709" r:id="rId15"/>
    <p:sldId id="710" r:id="rId16"/>
    <p:sldId id="711" r:id="rId17"/>
    <p:sldId id="712" r:id="rId18"/>
    <p:sldId id="713" r:id="rId19"/>
    <p:sldId id="714" r:id="rId20"/>
    <p:sldId id="715" r:id="rId21"/>
    <p:sldId id="716" r:id="rId22"/>
    <p:sldId id="717" r:id="rId23"/>
    <p:sldId id="718" r:id="rId24"/>
    <p:sldId id="719" r:id="rId25"/>
    <p:sldId id="720" r:id="rId26"/>
    <p:sldId id="721" r:id="rId27"/>
    <p:sldId id="722" r:id="rId28"/>
    <p:sldId id="723" r:id="rId29"/>
    <p:sldId id="724" r:id="rId30"/>
    <p:sldId id="725" r:id="rId31"/>
    <p:sldId id="726" r:id="rId32"/>
    <p:sldId id="727" r:id="rId33"/>
    <p:sldId id="728" r:id="rId34"/>
    <p:sldId id="729" r:id="rId35"/>
    <p:sldId id="730" r:id="rId36"/>
    <p:sldId id="731" r:id="rId37"/>
    <p:sldId id="732" r:id="rId38"/>
    <p:sldId id="733" r:id="rId39"/>
    <p:sldId id="734" r:id="rId40"/>
    <p:sldId id="735" r:id="rId41"/>
    <p:sldId id="736" r:id="rId42"/>
    <p:sldId id="737" r:id="rId43"/>
    <p:sldId id="743" r:id="rId44"/>
    <p:sldId id="741" r:id="rId45"/>
    <p:sldId id="744" r:id="rId46"/>
    <p:sldId id="745" r:id="rId47"/>
    <p:sldId id="746" r:id="rId48"/>
    <p:sldId id="747" r:id="rId49"/>
    <p:sldId id="748" r:id="rId50"/>
    <p:sldId id="749" r:id="rId51"/>
    <p:sldId id="750" r:id="rId52"/>
    <p:sldId id="751" r:id="rId53"/>
    <p:sldId id="752" r:id="rId54"/>
    <p:sldId id="753" r:id="rId55"/>
    <p:sldId id="754" r:id="rId56"/>
    <p:sldId id="755" r:id="rId57"/>
    <p:sldId id="756" r:id="rId58"/>
    <p:sldId id="757" r:id="rId59"/>
    <p:sldId id="758" r:id="rId60"/>
    <p:sldId id="759" r:id="rId61"/>
    <p:sldId id="760" r:id="rId62"/>
    <p:sldId id="761" r:id="rId63"/>
    <p:sldId id="762" r:id="rId64"/>
    <p:sldId id="765" r:id="rId65"/>
    <p:sldId id="763" r:id="rId66"/>
    <p:sldId id="764" r:id="rId67"/>
  </p:sldIdLst>
  <p:sldSz cx="9144000" cy="6858000" type="screen4x3"/>
  <p:notesSz cx="7315200" cy="9601200"/>
  <p:defaultTex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a:srgbClr val="FFCCCC"/>
    <a:srgbClr val="006600"/>
    <a:srgbClr val="990000"/>
    <a:srgbClr val="FFFFCC"/>
    <a:srgbClr val="CCFFFF"/>
    <a:srgbClr val="FFFFFF"/>
    <a:srgbClr val="CCFFCC"/>
    <a:srgbClr val="FFCC00"/>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88283" autoAdjust="0"/>
  </p:normalViewPr>
  <p:slideViewPr>
    <p:cSldViewPr>
      <p:cViewPr varScale="1">
        <p:scale>
          <a:sx n="84" d="100"/>
          <a:sy n="84" d="100"/>
        </p:scale>
        <p:origin x="1029" y="45"/>
      </p:cViewPr>
      <p:guideLst>
        <p:guide orient="horz" pos="2160"/>
        <p:guide pos="2880"/>
      </p:guideLst>
    </p:cSldViewPr>
  </p:slideViewPr>
  <p:outlineViewPr>
    <p:cViewPr>
      <p:scale>
        <a:sx n="33" d="100"/>
        <a:sy n="33" d="100"/>
      </p:scale>
      <p:origin x="0" y="421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3294" y="-102"/>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717" cy="480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fr-FR"/>
          </a:p>
        </p:txBody>
      </p:sp>
      <p:sp>
        <p:nvSpPr>
          <p:cNvPr id="7171" name="Rectangle 3"/>
          <p:cNvSpPr>
            <a:spLocks noGrp="1" noChangeArrowheads="1"/>
          </p:cNvSpPr>
          <p:nvPr>
            <p:ph type="dt" sz="quarter" idx="1"/>
          </p:nvPr>
        </p:nvSpPr>
        <p:spPr bwMode="auto">
          <a:xfrm>
            <a:off x="4142775" y="0"/>
            <a:ext cx="3170717" cy="480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fr-FR"/>
          </a:p>
        </p:txBody>
      </p:sp>
      <p:sp>
        <p:nvSpPr>
          <p:cNvPr id="7172" name="Rectangle 4"/>
          <p:cNvSpPr>
            <a:spLocks noGrp="1" noChangeArrowheads="1"/>
          </p:cNvSpPr>
          <p:nvPr>
            <p:ph type="ftr" sz="quarter" idx="2"/>
          </p:nvPr>
        </p:nvSpPr>
        <p:spPr bwMode="auto">
          <a:xfrm>
            <a:off x="0" y="9119519"/>
            <a:ext cx="3170717" cy="480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900">
                <a:latin typeface="Arial" charset="0"/>
              </a:defRPr>
            </a:lvl1pPr>
          </a:lstStyle>
          <a:p>
            <a:pPr>
              <a:defRPr/>
            </a:pPr>
            <a:r>
              <a:rPr lang="fr-FR"/>
              <a:t>EURECOM - BP 193 - F-06904 Sophia Antipolis cedex</a:t>
            </a:r>
          </a:p>
        </p:txBody>
      </p:sp>
      <p:sp>
        <p:nvSpPr>
          <p:cNvPr id="7173" name="Rectangle 5"/>
          <p:cNvSpPr>
            <a:spLocks noGrp="1" noChangeArrowheads="1"/>
          </p:cNvSpPr>
          <p:nvPr>
            <p:ph type="sldNum" sz="quarter" idx="3"/>
          </p:nvPr>
        </p:nvSpPr>
        <p:spPr bwMode="auto">
          <a:xfrm>
            <a:off x="4142775" y="9119519"/>
            <a:ext cx="3170717" cy="480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900"/>
            </a:lvl1pPr>
          </a:lstStyle>
          <a:p>
            <a:pPr>
              <a:defRPr/>
            </a:pPr>
            <a:fld id="{93F092C9-EE3E-4984-BCCD-41951D43FB00}" type="slidenum">
              <a:rPr lang="fr-FR" altLang="en-US"/>
              <a:pPr>
                <a:defRPr/>
              </a:pPr>
              <a:t>‹#›</a:t>
            </a:fld>
            <a:endParaRPr lang="fr-F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170717" cy="480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fr-FR"/>
          </a:p>
        </p:txBody>
      </p:sp>
      <p:sp>
        <p:nvSpPr>
          <p:cNvPr id="6147" name="Rectangle 3"/>
          <p:cNvSpPr>
            <a:spLocks noGrp="1" noChangeArrowheads="1"/>
          </p:cNvSpPr>
          <p:nvPr>
            <p:ph type="dt" idx="1"/>
          </p:nvPr>
        </p:nvSpPr>
        <p:spPr bwMode="auto">
          <a:xfrm>
            <a:off x="4142775" y="0"/>
            <a:ext cx="3170717" cy="480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fr-FR"/>
          </a:p>
        </p:txBody>
      </p:sp>
      <p:sp>
        <p:nvSpPr>
          <p:cNvPr id="3076"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731179" y="4560532"/>
            <a:ext cx="5852843" cy="432123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150" name="Rectangle 6"/>
          <p:cNvSpPr>
            <a:spLocks noGrp="1" noChangeArrowheads="1"/>
          </p:cNvSpPr>
          <p:nvPr>
            <p:ph type="ftr" sz="quarter" idx="4"/>
          </p:nvPr>
        </p:nvSpPr>
        <p:spPr bwMode="auto">
          <a:xfrm>
            <a:off x="0" y="9119519"/>
            <a:ext cx="3170717" cy="480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900">
                <a:latin typeface="Arial" charset="0"/>
              </a:defRPr>
            </a:lvl1pPr>
          </a:lstStyle>
          <a:p>
            <a:pPr>
              <a:defRPr/>
            </a:pPr>
            <a:r>
              <a:rPr lang="fr-FR"/>
              <a:t>EURECOM - BP 193 - F-06904 Sophia Antipolis cedex</a:t>
            </a:r>
          </a:p>
        </p:txBody>
      </p:sp>
      <p:sp>
        <p:nvSpPr>
          <p:cNvPr id="6151" name="Rectangle 7"/>
          <p:cNvSpPr>
            <a:spLocks noGrp="1" noChangeArrowheads="1"/>
          </p:cNvSpPr>
          <p:nvPr>
            <p:ph type="sldNum" sz="quarter" idx="5"/>
          </p:nvPr>
        </p:nvSpPr>
        <p:spPr bwMode="auto">
          <a:xfrm>
            <a:off x="4142775" y="9119519"/>
            <a:ext cx="3170717" cy="480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900"/>
            </a:lvl1pPr>
          </a:lstStyle>
          <a:p>
            <a:pPr>
              <a:defRPr/>
            </a:pPr>
            <a:fld id="{49804D69-7D84-4DFA-ABA1-9E5977FE3565}" type="slidenum">
              <a:rPr lang="fr-FR" altLang="en-US"/>
              <a:pPr>
                <a:defRPr/>
              </a:pPr>
              <a:t>‹#›</a:t>
            </a:fld>
            <a:endParaRPr lang="fr-FR"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31661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78058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28352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97035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30824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6808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80197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03608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07131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11563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45506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47010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26969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73982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05090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58910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56926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51964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3076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737689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30466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98068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359781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78862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93483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96482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858547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22493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94276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12153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71346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25859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19786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64489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054086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002197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 set of vector values, and a vector query, attention is a technique to compute a weighted sum of the values, dependent on the query.</a:t>
            </a:r>
          </a:p>
        </p:txBody>
      </p:sp>
      <p:sp>
        <p:nvSpPr>
          <p:cNvPr id="4" name="Slide Number Placeholder 3"/>
          <p:cNvSpPr>
            <a:spLocks noGrp="1"/>
          </p:cNvSpPr>
          <p:nvPr>
            <p:ph type="sldNum" sz="quarter" idx="10"/>
          </p:nvPr>
        </p:nvSpPr>
        <p:spPr/>
        <p:txBody>
          <a:bodyPr/>
          <a:lstStyle/>
          <a:p>
            <a:pPr>
              <a:defRPr/>
            </a:pPr>
            <a:fld id="{49804D69-7D84-4DFA-ABA1-9E5977FE3565}" type="slidenum">
              <a:rPr lang="fr-FR" altLang="en-US" smtClean="0"/>
              <a:pPr>
                <a:defRPr/>
              </a:pPr>
              <a:t>53</a:t>
            </a:fld>
            <a:endParaRPr lang="fr-FR" altLang="en-US"/>
          </a:p>
        </p:txBody>
      </p:sp>
    </p:spTree>
    <p:extLst>
      <p:ext uri="{BB962C8B-B14F-4D97-AF65-F5344CB8AC3E}">
        <p14:creationId xmlns:p14="http://schemas.microsoft.com/office/powerpoint/2010/main" val="12052557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RNN is used to pass information.</a:t>
            </a:r>
            <a:r>
              <a:rPr lang="en-US" baseline="0" dirty="0"/>
              <a:t> For this we need self-attention to know more about our information</a:t>
            </a:r>
            <a:endParaRPr lang="en-US" dirty="0"/>
          </a:p>
        </p:txBody>
      </p:sp>
      <p:sp>
        <p:nvSpPr>
          <p:cNvPr id="4" name="Slide Number Placeholder 3"/>
          <p:cNvSpPr>
            <a:spLocks noGrp="1"/>
          </p:cNvSpPr>
          <p:nvPr>
            <p:ph type="sldNum" sz="quarter" idx="10"/>
          </p:nvPr>
        </p:nvSpPr>
        <p:spPr/>
        <p:txBody>
          <a:bodyPr/>
          <a:lstStyle/>
          <a:p>
            <a:pPr>
              <a:defRPr/>
            </a:pPr>
            <a:fld id="{49804D69-7D84-4DFA-ABA1-9E5977FE3565}" type="slidenum">
              <a:rPr lang="fr-FR" altLang="en-US" smtClean="0"/>
              <a:pPr>
                <a:defRPr/>
              </a:pPr>
              <a:t>54</a:t>
            </a:fld>
            <a:endParaRPr lang="fr-FR" altLang="en-US"/>
          </a:p>
        </p:txBody>
      </p:sp>
    </p:spTree>
    <p:extLst>
      <p:ext uri="{BB962C8B-B14F-4D97-AF65-F5344CB8AC3E}">
        <p14:creationId xmlns:p14="http://schemas.microsoft.com/office/powerpoint/2010/main" val="65141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charset="0"/>
                <a:ea typeface="+mn-ea"/>
                <a:cs typeface="+mn-cs"/>
              </a:rPr>
              <a:t>GPT: Generative Pre-trained Transformer</a:t>
            </a:r>
          </a:p>
          <a:p>
            <a:r>
              <a:rPr lang="en-US" sz="1200" b="1" i="0" kern="1200" dirty="0">
                <a:solidFill>
                  <a:schemeClr val="tx1"/>
                </a:solidFill>
                <a:effectLst/>
                <a:latin typeface="Arial" charset="0"/>
                <a:ea typeface="+mn-ea"/>
                <a:cs typeface="+mn-cs"/>
              </a:rPr>
              <a:t>BERT: Bidirectional Encoder Representations from Transformers</a:t>
            </a:r>
          </a:p>
          <a:p>
            <a:r>
              <a:rPr lang="en-US" sz="1200" b="1" i="0" kern="1200" dirty="0">
                <a:solidFill>
                  <a:schemeClr val="tx1"/>
                </a:solidFill>
                <a:effectLst/>
                <a:latin typeface="Arial" charset="0"/>
                <a:ea typeface="+mn-ea"/>
                <a:cs typeface="+mn-cs"/>
              </a:rPr>
              <a:t>T5: Text-to-Text Transfer Transformer</a:t>
            </a:r>
            <a:endParaRPr lang="en-US" dirty="0"/>
          </a:p>
        </p:txBody>
      </p:sp>
      <p:sp>
        <p:nvSpPr>
          <p:cNvPr id="4" name="Slide Number Placeholder 3"/>
          <p:cNvSpPr>
            <a:spLocks noGrp="1"/>
          </p:cNvSpPr>
          <p:nvPr>
            <p:ph type="sldNum" sz="quarter" idx="10"/>
          </p:nvPr>
        </p:nvSpPr>
        <p:spPr/>
        <p:txBody>
          <a:bodyPr/>
          <a:lstStyle/>
          <a:p>
            <a:pPr>
              <a:defRPr/>
            </a:pPr>
            <a:fld id="{49804D69-7D84-4DFA-ABA1-9E5977FE3565}" type="slidenum">
              <a:rPr lang="fr-FR" altLang="en-US" smtClean="0"/>
              <a:pPr>
                <a:defRPr/>
              </a:pPr>
              <a:t>61</a:t>
            </a:fld>
            <a:endParaRPr lang="fr-FR" altLang="en-US"/>
          </a:p>
        </p:txBody>
      </p:sp>
    </p:spTree>
    <p:extLst>
      <p:ext uri="{BB962C8B-B14F-4D97-AF65-F5344CB8AC3E}">
        <p14:creationId xmlns:p14="http://schemas.microsoft.com/office/powerpoint/2010/main" val="3723226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712055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21176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84523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17263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24204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08224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893820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subTitle" idx="1"/>
          </p:nvPr>
        </p:nvSpPr>
        <p:spPr>
          <a:xfrm>
            <a:off x="2700338" y="4797425"/>
            <a:ext cx="6184900" cy="792163"/>
          </a:xfrm>
        </p:spPr>
        <p:txBody>
          <a:bodyPr anchor="t"/>
          <a:lstStyle>
            <a:lvl1pPr marL="0" indent="0" algn="ctr">
              <a:buFont typeface="Wingdings" pitchFamily="2" charset="2"/>
              <a:buNone/>
              <a:defRPr sz="2400">
                <a:solidFill>
                  <a:schemeClr val="bg2"/>
                </a:solidFill>
              </a:defRPr>
            </a:lvl1pPr>
          </a:lstStyle>
          <a:p>
            <a:r>
              <a:rPr lang="fr-FR"/>
              <a:t>Cliquez pour modifier le style des sous-titres du masque</a:t>
            </a:r>
          </a:p>
        </p:txBody>
      </p:sp>
      <p:sp>
        <p:nvSpPr>
          <p:cNvPr id="113667" name="Rectangle 3"/>
          <p:cNvSpPr>
            <a:spLocks noGrp="1" noChangeArrowheads="1"/>
          </p:cNvSpPr>
          <p:nvPr>
            <p:ph type="ctrTitle"/>
          </p:nvPr>
        </p:nvSpPr>
        <p:spPr>
          <a:xfrm>
            <a:off x="2700338" y="2924175"/>
            <a:ext cx="6188075" cy="1657350"/>
          </a:xfrm>
        </p:spPr>
        <p:txBody>
          <a:bodyPr/>
          <a:lstStyle>
            <a:lvl1pPr algn="ctr">
              <a:defRPr/>
            </a:lvl1pPr>
          </a:lstStyle>
          <a:p>
            <a:r>
              <a:rPr lang="fr-FR"/>
              <a:t>Cliquez pour modifier le style du titre</a:t>
            </a:r>
          </a:p>
        </p:txBody>
      </p:sp>
    </p:spTree>
    <p:extLst>
      <p:ext uri="{BB962C8B-B14F-4D97-AF65-F5344CB8AC3E}">
        <p14:creationId xmlns:p14="http://schemas.microsoft.com/office/powerpoint/2010/main" val="693479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24"/>
          <p:cNvSpPr>
            <a:spLocks noGrp="1" noChangeArrowheads="1"/>
          </p:cNvSpPr>
          <p:nvPr>
            <p:ph type="dt" sz="half" idx="10"/>
          </p:nvPr>
        </p:nvSpPr>
        <p:spPr>
          <a:ln/>
        </p:spPr>
        <p:txBody>
          <a:bodyPr/>
          <a:lstStyle>
            <a:lvl1pPr>
              <a:defRPr/>
            </a:lvl1pPr>
          </a:lstStyle>
          <a:p>
            <a:pPr>
              <a:defRPr/>
            </a:pPr>
            <a:fld id="{4FEC8FA2-F545-4202-84EC-EF7378E3D9D1}" type="datetime1">
              <a:rPr lang="fr-FR"/>
              <a:pPr>
                <a:defRPr/>
              </a:pPr>
              <a:t>05/03/2024</a:t>
            </a:fld>
            <a:r>
              <a:rPr lang="fr-FR"/>
              <a:t> - </a:t>
            </a:r>
          </a:p>
        </p:txBody>
      </p:sp>
      <p:sp>
        <p:nvSpPr>
          <p:cNvPr id="5" name="Rectangle 25"/>
          <p:cNvSpPr>
            <a:spLocks noGrp="1" noChangeArrowheads="1"/>
          </p:cNvSpPr>
          <p:nvPr>
            <p:ph type="ftr" sz="quarter" idx="11"/>
          </p:nvPr>
        </p:nvSpPr>
        <p:spPr>
          <a:ln/>
        </p:spPr>
        <p:txBody>
          <a:bodyPr/>
          <a:lstStyle>
            <a:lvl1pPr>
              <a:defRPr/>
            </a:lvl1pPr>
          </a:lstStyle>
          <a:p>
            <a:pPr>
              <a:defRPr/>
            </a:pPr>
            <a:r>
              <a:rPr lang="fr-FR"/>
              <a:t>EURECOM CM</a:t>
            </a:r>
          </a:p>
        </p:txBody>
      </p:sp>
      <p:sp>
        <p:nvSpPr>
          <p:cNvPr id="6" name="Rectangle 26"/>
          <p:cNvSpPr>
            <a:spLocks noGrp="1" noChangeArrowheads="1"/>
          </p:cNvSpPr>
          <p:nvPr>
            <p:ph type="sldNum" sz="quarter" idx="12"/>
          </p:nvPr>
        </p:nvSpPr>
        <p:spPr>
          <a:ln/>
        </p:spPr>
        <p:txBody>
          <a:bodyPr/>
          <a:lstStyle>
            <a:lvl1pPr>
              <a:defRPr/>
            </a:lvl1pPr>
          </a:lstStyle>
          <a:p>
            <a:pPr>
              <a:defRPr/>
            </a:pPr>
            <a:r>
              <a:rPr lang="fr-FR" altLang="en-US"/>
              <a:t>- p </a:t>
            </a:r>
            <a:fld id="{2A096EC5-4698-4671-AC4D-7933101C841F}" type="slidenum">
              <a:rPr lang="fr-FR" altLang="en-US"/>
              <a:pPr>
                <a:defRPr/>
              </a:pPr>
              <a:t>‹#›</a:t>
            </a:fld>
            <a:r>
              <a:rPr lang="fr-FR" altLang="en-US"/>
              <a:t> </a:t>
            </a:r>
          </a:p>
        </p:txBody>
      </p:sp>
    </p:spTree>
    <p:extLst>
      <p:ext uri="{BB962C8B-B14F-4D97-AF65-F5344CB8AC3E}">
        <p14:creationId xmlns:p14="http://schemas.microsoft.com/office/powerpoint/2010/main" val="2357763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2588" y="188913"/>
            <a:ext cx="2160587" cy="6048375"/>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50825" y="188913"/>
            <a:ext cx="6329363" cy="604837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24"/>
          <p:cNvSpPr>
            <a:spLocks noGrp="1" noChangeArrowheads="1"/>
          </p:cNvSpPr>
          <p:nvPr>
            <p:ph type="dt" sz="half" idx="10"/>
          </p:nvPr>
        </p:nvSpPr>
        <p:spPr>
          <a:ln/>
        </p:spPr>
        <p:txBody>
          <a:bodyPr/>
          <a:lstStyle>
            <a:lvl1pPr>
              <a:defRPr/>
            </a:lvl1pPr>
          </a:lstStyle>
          <a:p>
            <a:pPr>
              <a:defRPr/>
            </a:pPr>
            <a:fld id="{A6F55258-EEB4-4ACF-983F-772C84360638}" type="datetime1">
              <a:rPr lang="fr-FR"/>
              <a:pPr>
                <a:defRPr/>
              </a:pPr>
              <a:t>05/03/2024</a:t>
            </a:fld>
            <a:r>
              <a:rPr lang="fr-FR"/>
              <a:t> - </a:t>
            </a:r>
          </a:p>
        </p:txBody>
      </p:sp>
      <p:sp>
        <p:nvSpPr>
          <p:cNvPr id="5" name="Rectangle 25"/>
          <p:cNvSpPr>
            <a:spLocks noGrp="1" noChangeArrowheads="1"/>
          </p:cNvSpPr>
          <p:nvPr>
            <p:ph type="ftr" sz="quarter" idx="11"/>
          </p:nvPr>
        </p:nvSpPr>
        <p:spPr>
          <a:ln/>
        </p:spPr>
        <p:txBody>
          <a:bodyPr/>
          <a:lstStyle>
            <a:lvl1pPr>
              <a:defRPr/>
            </a:lvl1pPr>
          </a:lstStyle>
          <a:p>
            <a:pPr>
              <a:defRPr/>
            </a:pPr>
            <a:r>
              <a:rPr lang="fr-FR"/>
              <a:t>EURECOM CM</a:t>
            </a:r>
          </a:p>
        </p:txBody>
      </p:sp>
      <p:sp>
        <p:nvSpPr>
          <p:cNvPr id="6" name="Rectangle 26"/>
          <p:cNvSpPr>
            <a:spLocks noGrp="1" noChangeArrowheads="1"/>
          </p:cNvSpPr>
          <p:nvPr>
            <p:ph type="sldNum" sz="quarter" idx="12"/>
          </p:nvPr>
        </p:nvSpPr>
        <p:spPr>
          <a:ln/>
        </p:spPr>
        <p:txBody>
          <a:bodyPr/>
          <a:lstStyle>
            <a:lvl1pPr>
              <a:defRPr/>
            </a:lvl1pPr>
          </a:lstStyle>
          <a:p>
            <a:pPr>
              <a:defRPr/>
            </a:pPr>
            <a:r>
              <a:rPr lang="fr-FR" altLang="en-US"/>
              <a:t>- p </a:t>
            </a:r>
            <a:fld id="{4E24A421-4EFB-48CA-BD22-E7CFC5CC4FCA}" type="slidenum">
              <a:rPr lang="fr-FR" altLang="en-US"/>
              <a:pPr>
                <a:defRPr/>
              </a:pPr>
              <a:t>‹#›</a:t>
            </a:fld>
            <a:r>
              <a:rPr lang="fr-FR" altLang="en-US"/>
              <a:t> </a:t>
            </a:r>
          </a:p>
        </p:txBody>
      </p:sp>
    </p:spTree>
    <p:extLst>
      <p:ext uri="{BB962C8B-B14F-4D97-AF65-F5344CB8AC3E}">
        <p14:creationId xmlns:p14="http://schemas.microsoft.com/office/powerpoint/2010/main" val="3225650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24"/>
          <p:cNvSpPr>
            <a:spLocks noGrp="1" noChangeArrowheads="1"/>
          </p:cNvSpPr>
          <p:nvPr>
            <p:ph type="dt" sz="half" idx="10"/>
          </p:nvPr>
        </p:nvSpPr>
        <p:spPr>
          <a:ln/>
        </p:spPr>
        <p:txBody>
          <a:bodyPr/>
          <a:lstStyle>
            <a:lvl1pPr>
              <a:defRPr/>
            </a:lvl1pPr>
          </a:lstStyle>
          <a:p>
            <a:pPr>
              <a:defRPr/>
            </a:pPr>
            <a:fld id="{41EC21DF-EB37-4B42-8C13-F989E9C1BF4F}" type="datetime1">
              <a:rPr lang="fr-FR"/>
              <a:pPr>
                <a:defRPr/>
              </a:pPr>
              <a:t>05/03/2024</a:t>
            </a:fld>
            <a:r>
              <a:rPr lang="fr-FR"/>
              <a:t> - </a:t>
            </a:r>
          </a:p>
        </p:txBody>
      </p:sp>
      <p:sp>
        <p:nvSpPr>
          <p:cNvPr id="5" name="Rectangle 25"/>
          <p:cNvSpPr>
            <a:spLocks noGrp="1" noChangeArrowheads="1"/>
          </p:cNvSpPr>
          <p:nvPr>
            <p:ph type="ftr" sz="quarter" idx="11"/>
          </p:nvPr>
        </p:nvSpPr>
        <p:spPr>
          <a:ln/>
        </p:spPr>
        <p:txBody>
          <a:bodyPr/>
          <a:lstStyle>
            <a:lvl1pPr>
              <a:defRPr/>
            </a:lvl1pPr>
          </a:lstStyle>
          <a:p>
            <a:pPr>
              <a:defRPr/>
            </a:pPr>
            <a:r>
              <a:rPr lang="fr-FR"/>
              <a:t>EURECOM CM</a:t>
            </a:r>
          </a:p>
        </p:txBody>
      </p:sp>
      <p:sp>
        <p:nvSpPr>
          <p:cNvPr id="6" name="Rectangle 26"/>
          <p:cNvSpPr>
            <a:spLocks noGrp="1" noChangeArrowheads="1"/>
          </p:cNvSpPr>
          <p:nvPr>
            <p:ph type="sldNum" sz="quarter" idx="12"/>
          </p:nvPr>
        </p:nvSpPr>
        <p:spPr>
          <a:ln/>
        </p:spPr>
        <p:txBody>
          <a:bodyPr/>
          <a:lstStyle>
            <a:lvl1pPr>
              <a:defRPr/>
            </a:lvl1pPr>
          </a:lstStyle>
          <a:p>
            <a:pPr>
              <a:defRPr/>
            </a:pPr>
            <a:r>
              <a:rPr lang="fr-FR" altLang="en-US"/>
              <a:t>- p </a:t>
            </a:r>
            <a:fld id="{8467945F-14A4-473D-815E-542A28A14452}" type="slidenum">
              <a:rPr lang="fr-FR" altLang="en-US"/>
              <a:pPr>
                <a:defRPr/>
              </a:pPr>
              <a:t>‹#›</a:t>
            </a:fld>
            <a:r>
              <a:rPr lang="fr-FR" altLang="en-US"/>
              <a:t> </a:t>
            </a:r>
          </a:p>
        </p:txBody>
      </p:sp>
    </p:spTree>
    <p:extLst>
      <p:ext uri="{BB962C8B-B14F-4D97-AF65-F5344CB8AC3E}">
        <p14:creationId xmlns:p14="http://schemas.microsoft.com/office/powerpoint/2010/main" val="636942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24"/>
          <p:cNvSpPr>
            <a:spLocks noGrp="1" noChangeArrowheads="1"/>
          </p:cNvSpPr>
          <p:nvPr>
            <p:ph type="dt" sz="half" idx="10"/>
          </p:nvPr>
        </p:nvSpPr>
        <p:spPr>
          <a:ln/>
        </p:spPr>
        <p:txBody>
          <a:bodyPr/>
          <a:lstStyle>
            <a:lvl1pPr>
              <a:defRPr/>
            </a:lvl1pPr>
          </a:lstStyle>
          <a:p>
            <a:pPr>
              <a:defRPr/>
            </a:pPr>
            <a:fld id="{2A50280B-F8F1-4726-B3E1-2457651565E5}" type="datetime1">
              <a:rPr lang="fr-FR"/>
              <a:pPr>
                <a:defRPr/>
              </a:pPr>
              <a:t>05/03/2024</a:t>
            </a:fld>
            <a:r>
              <a:rPr lang="fr-FR"/>
              <a:t> - </a:t>
            </a:r>
          </a:p>
        </p:txBody>
      </p:sp>
      <p:sp>
        <p:nvSpPr>
          <p:cNvPr id="5" name="Rectangle 25"/>
          <p:cNvSpPr>
            <a:spLocks noGrp="1" noChangeArrowheads="1"/>
          </p:cNvSpPr>
          <p:nvPr>
            <p:ph type="ftr" sz="quarter" idx="11"/>
          </p:nvPr>
        </p:nvSpPr>
        <p:spPr>
          <a:ln/>
        </p:spPr>
        <p:txBody>
          <a:bodyPr/>
          <a:lstStyle>
            <a:lvl1pPr>
              <a:defRPr/>
            </a:lvl1pPr>
          </a:lstStyle>
          <a:p>
            <a:pPr>
              <a:defRPr/>
            </a:pPr>
            <a:r>
              <a:rPr lang="fr-FR"/>
              <a:t>EURECOM CM</a:t>
            </a:r>
          </a:p>
        </p:txBody>
      </p:sp>
      <p:sp>
        <p:nvSpPr>
          <p:cNvPr id="6" name="Rectangle 26"/>
          <p:cNvSpPr>
            <a:spLocks noGrp="1" noChangeArrowheads="1"/>
          </p:cNvSpPr>
          <p:nvPr>
            <p:ph type="sldNum" sz="quarter" idx="12"/>
          </p:nvPr>
        </p:nvSpPr>
        <p:spPr>
          <a:ln/>
        </p:spPr>
        <p:txBody>
          <a:bodyPr/>
          <a:lstStyle>
            <a:lvl1pPr>
              <a:defRPr/>
            </a:lvl1pPr>
          </a:lstStyle>
          <a:p>
            <a:pPr>
              <a:defRPr/>
            </a:pPr>
            <a:r>
              <a:rPr lang="fr-FR" altLang="en-US"/>
              <a:t>- p </a:t>
            </a:r>
            <a:fld id="{F35327B5-13C2-451D-8386-BCD06525A60C}" type="slidenum">
              <a:rPr lang="fr-FR" altLang="en-US"/>
              <a:pPr>
                <a:defRPr/>
              </a:pPr>
              <a:t>‹#›</a:t>
            </a:fld>
            <a:r>
              <a:rPr lang="fr-FR" altLang="en-US"/>
              <a:t> </a:t>
            </a:r>
          </a:p>
        </p:txBody>
      </p:sp>
    </p:spTree>
    <p:extLst>
      <p:ext uri="{BB962C8B-B14F-4D97-AF65-F5344CB8AC3E}">
        <p14:creationId xmlns:p14="http://schemas.microsoft.com/office/powerpoint/2010/main" val="308052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50825" y="1125538"/>
            <a:ext cx="4244975"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125538"/>
            <a:ext cx="4244975"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24"/>
          <p:cNvSpPr>
            <a:spLocks noGrp="1" noChangeArrowheads="1"/>
          </p:cNvSpPr>
          <p:nvPr>
            <p:ph type="dt" sz="half" idx="10"/>
          </p:nvPr>
        </p:nvSpPr>
        <p:spPr>
          <a:ln/>
        </p:spPr>
        <p:txBody>
          <a:bodyPr/>
          <a:lstStyle>
            <a:lvl1pPr>
              <a:defRPr/>
            </a:lvl1pPr>
          </a:lstStyle>
          <a:p>
            <a:pPr>
              <a:defRPr/>
            </a:pPr>
            <a:fld id="{DA0F7FD3-4499-40DB-9DD0-895095608272}" type="datetime1">
              <a:rPr lang="fr-FR"/>
              <a:pPr>
                <a:defRPr/>
              </a:pPr>
              <a:t>05/03/2024</a:t>
            </a:fld>
            <a:r>
              <a:rPr lang="fr-FR"/>
              <a:t> - </a:t>
            </a:r>
          </a:p>
        </p:txBody>
      </p:sp>
      <p:sp>
        <p:nvSpPr>
          <p:cNvPr id="6" name="Rectangle 25"/>
          <p:cNvSpPr>
            <a:spLocks noGrp="1" noChangeArrowheads="1"/>
          </p:cNvSpPr>
          <p:nvPr>
            <p:ph type="ftr" sz="quarter" idx="11"/>
          </p:nvPr>
        </p:nvSpPr>
        <p:spPr>
          <a:ln/>
        </p:spPr>
        <p:txBody>
          <a:bodyPr/>
          <a:lstStyle>
            <a:lvl1pPr>
              <a:defRPr/>
            </a:lvl1pPr>
          </a:lstStyle>
          <a:p>
            <a:pPr>
              <a:defRPr/>
            </a:pPr>
            <a:r>
              <a:rPr lang="fr-FR"/>
              <a:t>EURECOM CM</a:t>
            </a:r>
          </a:p>
        </p:txBody>
      </p:sp>
      <p:sp>
        <p:nvSpPr>
          <p:cNvPr id="7" name="Rectangle 26"/>
          <p:cNvSpPr>
            <a:spLocks noGrp="1" noChangeArrowheads="1"/>
          </p:cNvSpPr>
          <p:nvPr>
            <p:ph type="sldNum" sz="quarter" idx="12"/>
          </p:nvPr>
        </p:nvSpPr>
        <p:spPr>
          <a:ln/>
        </p:spPr>
        <p:txBody>
          <a:bodyPr/>
          <a:lstStyle>
            <a:lvl1pPr>
              <a:defRPr/>
            </a:lvl1pPr>
          </a:lstStyle>
          <a:p>
            <a:pPr>
              <a:defRPr/>
            </a:pPr>
            <a:r>
              <a:rPr lang="fr-FR" altLang="en-US"/>
              <a:t>- p </a:t>
            </a:r>
            <a:fld id="{F4FBAD5B-C5A3-4526-9797-7594006EA209}" type="slidenum">
              <a:rPr lang="fr-FR" altLang="en-US"/>
              <a:pPr>
                <a:defRPr/>
              </a:pPr>
              <a:t>‹#›</a:t>
            </a:fld>
            <a:r>
              <a:rPr lang="fr-FR" altLang="en-US"/>
              <a:t> </a:t>
            </a:r>
          </a:p>
        </p:txBody>
      </p:sp>
    </p:spTree>
    <p:extLst>
      <p:ext uri="{BB962C8B-B14F-4D97-AF65-F5344CB8AC3E}">
        <p14:creationId xmlns:p14="http://schemas.microsoft.com/office/powerpoint/2010/main" val="3622411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24"/>
          <p:cNvSpPr>
            <a:spLocks noGrp="1" noChangeArrowheads="1"/>
          </p:cNvSpPr>
          <p:nvPr>
            <p:ph type="dt" sz="half" idx="10"/>
          </p:nvPr>
        </p:nvSpPr>
        <p:spPr>
          <a:ln/>
        </p:spPr>
        <p:txBody>
          <a:bodyPr/>
          <a:lstStyle>
            <a:lvl1pPr>
              <a:defRPr/>
            </a:lvl1pPr>
          </a:lstStyle>
          <a:p>
            <a:pPr>
              <a:defRPr/>
            </a:pPr>
            <a:fld id="{81B44893-7991-41FC-BA54-2302C3F29DDF}" type="datetime1">
              <a:rPr lang="fr-FR"/>
              <a:pPr>
                <a:defRPr/>
              </a:pPr>
              <a:t>05/03/2024</a:t>
            </a:fld>
            <a:r>
              <a:rPr lang="fr-FR"/>
              <a:t> - </a:t>
            </a:r>
          </a:p>
        </p:txBody>
      </p:sp>
      <p:sp>
        <p:nvSpPr>
          <p:cNvPr id="8" name="Rectangle 25"/>
          <p:cNvSpPr>
            <a:spLocks noGrp="1" noChangeArrowheads="1"/>
          </p:cNvSpPr>
          <p:nvPr>
            <p:ph type="ftr" sz="quarter" idx="11"/>
          </p:nvPr>
        </p:nvSpPr>
        <p:spPr>
          <a:ln/>
        </p:spPr>
        <p:txBody>
          <a:bodyPr/>
          <a:lstStyle>
            <a:lvl1pPr>
              <a:defRPr/>
            </a:lvl1pPr>
          </a:lstStyle>
          <a:p>
            <a:pPr>
              <a:defRPr/>
            </a:pPr>
            <a:r>
              <a:rPr lang="fr-FR"/>
              <a:t>EURECOM CM</a:t>
            </a:r>
          </a:p>
        </p:txBody>
      </p:sp>
      <p:sp>
        <p:nvSpPr>
          <p:cNvPr id="9" name="Rectangle 26"/>
          <p:cNvSpPr>
            <a:spLocks noGrp="1" noChangeArrowheads="1"/>
          </p:cNvSpPr>
          <p:nvPr>
            <p:ph type="sldNum" sz="quarter" idx="12"/>
          </p:nvPr>
        </p:nvSpPr>
        <p:spPr>
          <a:ln/>
        </p:spPr>
        <p:txBody>
          <a:bodyPr/>
          <a:lstStyle>
            <a:lvl1pPr>
              <a:defRPr/>
            </a:lvl1pPr>
          </a:lstStyle>
          <a:p>
            <a:pPr>
              <a:defRPr/>
            </a:pPr>
            <a:r>
              <a:rPr lang="fr-FR" altLang="en-US"/>
              <a:t>- p </a:t>
            </a:r>
            <a:fld id="{1D67ACC0-A742-4CF8-9E6B-B68C153F654B}" type="slidenum">
              <a:rPr lang="fr-FR" altLang="en-US"/>
              <a:pPr>
                <a:defRPr/>
              </a:pPr>
              <a:t>‹#›</a:t>
            </a:fld>
            <a:r>
              <a:rPr lang="fr-FR" altLang="en-US"/>
              <a:t> </a:t>
            </a:r>
          </a:p>
        </p:txBody>
      </p:sp>
    </p:spTree>
    <p:extLst>
      <p:ext uri="{BB962C8B-B14F-4D97-AF65-F5344CB8AC3E}">
        <p14:creationId xmlns:p14="http://schemas.microsoft.com/office/powerpoint/2010/main" val="252007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Rectangle 24"/>
          <p:cNvSpPr>
            <a:spLocks noGrp="1" noChangeArrowheads="1"/>
          </p:cNvSpPr>
          <p:nvPr>
            <p:ph type="dt" sz="half" idx="10"/>
          </p:nvPr>
        </p:nvSpPr>
        <p:spPr>
          <a:ln/>
        </p:spPr>
        <p:txBody>
          <a:bodyPr/>
          <a:lstStyle>
            <a:lvl1pPr>
              <a:defRPr/>
            </a:lvl1pPr>
          </a:lstStyle>
          <a:p>
            <a:pPr>
              <a:defRPr/>
            </a:pPr>
            <a:fld id="{2C5FA182-04B9-4DE6-83AA-DE8583D5DF94}" type="datetime1">
              <a:rPr lang="fr-FR"/>
              <a:pPr>
                <a:defRPr/>
              </a:pPr>
              <a:t>05/03/2024</a:t>
            </a:fld>
            <a:r>
              <a:rPr lang="fr-FR"/>
              <a:t> - </a:t>
            </a:r>
          </a:p>
        </p:txBody>
      </p:sp>
      <p:sp>
        <p:nvSpPr>
          <p:cNvPr id="4" name="Rectangle 25"/>
          <p:cNvSpPr>
            <a:spLocks noGrp="1" noChangeArrowheads="1"/>
          </p:cNvSpPr>
          <p:nvPr>
            <p:ph type="ftr" sz="quarter" idx="11"/>
          </p:nvPr>
        </p:nvSpPr>
        <p:spPr>
          <a:ln/>
        </p:spPr>
        <p:txBody>
          <a:bodyPr/>
          <a:lstStyle>
            <a:lvl1pPr>
              <a:defRPr/>
            </a:lvl1pPr>
          </a:lstStyle>
          <a:p>
            <a:pPr>
              <a:defRPr/>
            </a:pPr>
            <a:r>
              <a:rPr lang="fr-FR"/>
              <a:t>EURECOM CM</a:t>
            </a:r>
          </a:p>
        </p:txBody>
      </p:sp>
      <p:sp>
        <p:nvSpPr>
          <p:cNvPr id="5" name="Rectangle 26"/>
          <p:cNvSpPr>
            <a:spLocks noGrp="1" noChangeArrowheads="1"/>
          </p:cNvSpPr>
          <p:nvPr>
            <p:ph type="sldNum" sz="quarter" idx="12"/>
          </p:nvPr>
        </p:nvSpPr>
        <p:spPr>
          <a:ln/>
        </p:spPr>
        <p:txBody>
          <a:bodyPr/>
          <a:lstStyle>
            <a:lvl1pPr>
              <a:defRPr/>
            </a:lvl1pPr>
          </a:lstStyle>
          <a:p>
            <a:pPr>
              <a:defRPr/>
            </a:pPr>
            <a:r>
              <a:rPr lang="fr-FR" altLang="en-US"/>
              <a:t>- p </a:t>
            </a:r>
            <a:fld id="{EDA063B1-D735-4D00-BE79-0751FA76B0B3}" type="slidenum">
              <a:rPr lang="fr-FR" altLang="en-US"/>
              <a:pPr>
                <a:defRPr/>
              </a:pPr>
              <a:t>‹#›</a:t>
            </a:fld>
            <a:r>
              <a:rPr lang="fr-FR" altLang="en-US"/>
              <a:t> </a:t>
            </a:r>
          </a:p>
        </p:txBody>
      </p:sp>
    </p:spTree>
    <p:extLst>
      <p:ext uri="{BB962C8B-B14F-4D97-AF65-F5344CB8AC3E}">
        <p14:creationId xmlns:p14="http://schemas.microsoft.com/office/powerpoint/2010/main" val="1002612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24"/>
          <p:cNvSpPr>
            <a:spLocks noGrp="1" noChangeArrowheads="1"/>
          </p:cNvSpPr>
          <p:nvPr>
            <p:ph type="dt" sz="half" idx="10"/>
          </p:nvPr>
        </p:nvSpPr>
        <p:spPr>
          <a:ln/>
        </p:spPr>
        <p:txBody>
          <a:bodyPr/>
          <a:lstStyle>
            <a:lvl1pPr>
              <a:defRPr/>
            </a:lvl1pPr>
          </a:lstStyle>
          <a:p>
            <a:pPr>
              <a:defRPr/>
            </a:pPr>
            <a:fld id="{59D28B0C-747A-479C-97A4-17EF910A9B7F}" type="datetime1">
              <a:rPr lang="fr-FR"/>
              <a:pPr>
                <a:defRPr/>
              </a:pPr>
              <a:t>05/03/2024</a:t>
            </a:fld>
            <a:r>
              <a:rPr lang="fr-FR"/>
              <a:t> - </a:t>
            </a:r>
          </a:p>
        </p:txBody>
      </p:sp>
      <p:sp>
        <p:nvSpPr>
          <p:cNvPr id="3" name="Rectangle 25"/>
          <p:cNvSpPr>
            <a:spLocks noGrp="1" noChangeArrowheads="1"/>
          </p:cNvSpPr>
          <p:nvPr>
            <p:ph type="ftr" sz="quarter" idx="11"/>
          </p:nvPr>
        </p:nvSpPr>
        <p:spPr>
          <a:ln/>
        </p:spPr>
        <p:txBody>
          <a:bodyPr/>
          <a:lstStyle>
            <a:lvl1pPr>
              <a:defRPr/>
            </a:lvl1pPr>
          </a:lstStyle>
          <a:p>
            <a:pPr>
              <a:defRPr/>
            </a:pPr>
            <a:r>
              <a:rPr lang="fr-FR"/>
              <a:t>EURECOM CM</a:t>
            </a:r>
          </a:p>
        </p:txBody>
      </p:sp>
      <p:sp>
        <p:nvSpPr>
          <p:cNvPr id="4" name="Rectangle 26"/>
          <p:cNvSpPr>
            <a:spLocks noGrp="1" noChangeArrowheads="1"/>
          </p:cNvSpPr>
          <p:nvPr>
            <p:ph type="sldNum" sz="quarter" idx="12"/>
          </p:nvPr>
        </p:nvSpPr>
        <p:spPr>
          <a:ln/>
        </p:spPr>
        <p:txBody>
          <a:bodyPr/>
          <a:lstStyle>
            <a:lvl1pPr>
              <a:defRPr/>
            </a:lvl1pPr>
          </a:lstStyle>
          <a:p>
            <a:pPr>
              <a:defRPr/>
            </a:pPr>
            <a:r>
              <a:rPr lang="fr-FR" altLang="en-US"/>
              <a:t>- p </a:t>
            </a:r>
            <a:fld id="{BBE94330-4B77-455B-B084-AE976FEE5B66}" type="slidenum">
              <a:rPr lang="fr-FR" altLang="en-US"/>
              <a:pPr>
                <a:defRPr/>
              </a:pPr>
              <a:t>‹#›</a:t>
            </a:fld>
            <a:r>
              <a:rPr lang="fr-FR" altLang="en-US"/>
              <a:t> </a:t>
            </a:r>
          </a:p>
        </p:txBody>
      </p:sp>
    </p:spTree>
    <p:extLst>
      <p:ext uri="{BB962C8B-B14F-4D97-AF65-F5344CB8AC3E}">
        <p14:creationId xmlns:p14="http://schemas.microsoft.com/office/powerpoint/2010/main" val="3904061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24"/>
          <p:cNvSpPr>
            <a:spLocks noGrp="1" noChangeArrowheads="1"/>
          </p:cNvSpPr>
          <p:nvPr>
            <p:ph type="dt" sz="half" idx="10"/>
          </p:nvPr>
        </p:nvSpPr>
        <p:spPr>
          <a:ln/>
        </p:spPr>
        <p:txBody>
          <a:bodyPr/>
          <a:lstStyle>
            <a:lvl1pPr>
              <a:defRPr/>
            </a:lvl1pPr>
          </a:lstStyle>
          <a:p>
            <a:pPr>
              <a:defRPr/>
            </a:pPr>
            <a:fld id="{6178E70A-8C89-4E17-A3B7-E3191B574A00}" type="datetime1">
              <a:rPr lang="fr-FR"/>
              <a:pPr>
                <a:defRPr/>
              </a:pPr>
              <a:t>05/03/2024</a:t>
            </a:fld>
            <a:r>
              <a:rPr lang="fr-FR"/>
              <a:t> - </a:t>
            </a:r>
          </a:p>
        </p:txBody>
      </p:sp>
      <p:sp>
        <p:nvSpPr>
          <p:cNvPr id="6" name="Rectangle 25"/>
          <p:cNvSpPr>
            <a:spLocks noGrp="1" noChangeArrowheads="1"/>
          </p:cNvSpPr>
          <p:nvPr>
            <p:ph type="ftr" sz="quarter" idx="11"/>
          </p:nvPr>
        </p:nvSpPr>
        <p:spPr>
          <a:ln/>
        </p:spPr>
        <p:txBody>
          <a:bodyPr/>
          <a:lstStyle>
            <a:lvl1pPr>
              <a:defRPr/>
            </a:lvl1pPr>
          </a:lstStyle>
          <a:p>
            <a:pPr>
              <a:defRPr/>
            </a:pPr>
            <a:r>
              <a:rPr lang="fr-FR"/>
              <a:t>EURECOM CM</a:t>
            </a:r>
          </a:p>
        </p:txBody>
      </p:sp>
      <p:sp>
        <p:nvSpPr>
          <p:cNvPr id="7" name="Rectangle 26"/>
          <p:cNvSpPr>
            <a:spLocks noGrp="1" noChangeArrowheads="1"/>
          </p:cNvSpPr>
          <p:nvPr>
            <p:ph type="sldNum" sz="quarter" idx="12"/>
          </p:nvPr>
        </p:nvSpPr>
        <p:spPr>
          <a:ln/>
        </p:spPr>
        <p:txBody>
          <a:bodyPr/>
          <a:lstStyle>
            <a:lvl1pPr>
              <a:defRPr/>
            </a:lvl1pPr>
          </a:lstStyle>
          <a:p>
            <a:pPr>
              <a:defRPr/>
            </a:pPr>
            <a:r>
              <a:rPr lang="fr-FR" altLang="en-US"/>
              <a:t>- p </a:t>
            </a:r>
            <a:fld id="{869D5460-5B54-4E34-B43C-B203A6D02DA3}" type="slidenum">
              <a:rPr lang="fr-FR" altLang="en-US"/>
              <a:pPr>
                <a:defRPr/>
              </a:pPr>
              <a:t>‹#›</a:t>
            </a:fld>
            <a:r>
              <a:rPr lang="fr-FR" altLang="en-US"/>
              <a:t> </a:t>
            </a:r>
          </a:p>
        </p:txBody>
      </p:sp>
    </p:spTree>
    <p:extLst>
      <p:ext uri="{BB962C8B-B14F-4D97-AF65-F5344CB8AC3E}">
        <p14:creationId xmlns:p14="http://schemas.microsoft.com/office/powerpoint/2010/main" val="1253555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24"/>
          <p:cNvSpPr>
            <a:spLocks noGrp="1" noChangeArrowheads="1"/>
          </p:cNvSpPr>
          <p:nvPr>
            <p:ph type="dt" sz="half" idx="10"/>
          </p:nvPr>
        </p:nvSpPr>
        <p:spPr>
          <a:ln/>
        </p:spPr>
        <p:txBody>
          <a:bodyPr/>
          <a:lstStyle>
            <a:lvl1pPr>
              <a:defRPr/>
            </a:lvl1pPr>
          </a:lstStyle>
          <a:p>
            <a:pPr>
              <a:defRPr/>
            </a:pPr>
            <a:fld id="{38AB1FCF-5BE2-444A-99C0-C421E0A229DA}" type="datetime1">
              <a:rPr lang="fr-FR"/>
              <a:pPr>
                <a:defRPr/>
              </a:pPr>
              <a:t>05/03/2024</a:t>
            </a:fld>
            <a:r>
              <a:rPr lang="fr-FR"/>
              <a:t> - </a:t>
            </a:r>
          </a:p>
        </p:txBody>
      </p:sp>
      <p:sp>
        <p:nvSpPr>
          <p:cNvPr id="6" name="Rectangle 25"/>
          <p:cNvSpPr>
            <a:spLocks noGrp="1" noChangeArrowheads="1"/>
          </p:cNvSpPr>
          <p:nvPr>
            <p:ph type="ftr" sz="quarter" idx="11"/>
          </p:nvPr>
        </p:nvSpPr>
        <p:spPr>
          <a:ln/>
        </p:spPr>
        <p:txBody>
          <a:bodyPr/>
          <a:lstStyle>
            <a:lvl1pPr>
              <a:defRPr/>
            </a:lvl1pPr>
          </a:lstStyle>
          <a:p>
            <a:pPr>
              <a:defRPr/>
            </a:pPr>
            <a:r>
              <a:rPr lang="fr-FR"/>
              <a:t>EURECOM CM</a:t>
            </a:r>
          </a:p>
        </p:txBody>
      </p:sp>
      <p:sp>
        <p:nvSpPr>
          <p:cNvPr id="7" name="Rectangle 26"/>
          <p:cNvSpPr>
            <a:spLocks noGrp="1" noChangeArrowheads="1"/>
          </p:cNvSpPr>
          <p:nvPr>
            <p:ph type="sldNum" sz="quarter" idx="12"/>
          </p:nvPr>
        </p:nvSpPr>
        <p:spPr>
          <a:ln/>
        </p:spPr>
        <p:txBody>
          <a:bodyPr/>
          <a:lstStyle>
            <a:lvl1pPr>
              <a:defRPr/>
            </a:lvl1pPr>
          </a:lstStyle>
          <a:p>
            <a:pPr>
              <a:defRPr/>
            </a:pPr>
            <a:r>
              <a:rPr lang="fr-FR" altLang="en-US"/>
              <a:t>- p </a:t>
            </a:r>
            <a:fld id="{5F2E7BA7-2A5E-4AF4-AFA9-4775F890D4E0}" type="slidenum">
              <a:rPr lang="fr-FR" altLang="en-US"/>
              <a:pPr>
                <a:defRPr/>
              </a:pPr>
              <a:t>‹#›</a:t>
            </a:fld>
            <a:r>
              <a:rPr lang="fr-FR" altLang="en-US"/>
              <a:t> </a:t>
            </a:r>
          </a:p>
        </p:txBody>
      </p:sp>
    </p:spTree>
    <p:extLst>
      <p:ext uri="{BB962C8B-B14F-4D97-AF65-F5344CB8AC3E}">
        <p14:creationId xmlns:p14="http://schemas.microsoft.com/office/powerpoint/2010/main" val="3614881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pp://www.eurecom.fr/"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2"/>
          <p:cNvSpPr>
            <a:spLocks noGrp="1" noChangeArrowheads="1"/>
          </p:cNvSpPr>
          <p:nvPr>
            <p:ph type="body" idx="1"/>
          </p:nvPr>
        </p:nvSpPr>
        <p:spPr bwMode="auto">
          <a:xfrm>
            <a:off x="250825" y="1125538"/>
            <a:ext cx="864235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en-US"/>
              <a:t>Cliquez pour modifier les styles du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p>
        </p:txBody>
      </p:sp>
      <p:sp>
        <p:nvSpPr>
          <p:cNvPr id="88079" name="Rectangle 15"/>
          <p:cNvSpPr>
            <a:spLocks noGrp="1" noChangeArrowheads="1"/>
          </p:cNvSpPr>
          <p:nvPr>
            <p:ph type="title"/>
          </p:nvPr>
        </p:nvSpPr>
        <p:spPr bwMode="auto">
          <a:xfrm>
            <a:off x="323850" y="188913"/>
            <a:ext cx="8569325" cy="6477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fr-FR"/>
              <a:t>Cliquez pour modifier le style du titre</a:t>
            </a:r>
          </a:p>
        </p:txBody>
      </p:sp>
      <p:sp>
        <p:nvSpPr>
          <p:cNvPr id="1028" name="Rectangle 16"/>
          <p:cNvSpPr>
            <a:spLocks noChangeArrowheads="1"/>
          </p:cNvSpPr>
          <p:nvPr userDrawn="1"/>
        </p:nvSpPr>
        <p:spPr bwMode="auto">
          <a:xfrm rot="16200000" flipV="1">
            <a:off x="4537075" y="-3375025"/>
            <a:ext cx="69850" cy="8642350"/>
          </a:xfrm>
          <a:prstGeom prst="rect">
            <a:avLst/>
          </a:prstGeom>
          <a:gradFill rotWithShape="1">
            <a:gsLst>
              <a:gs pos="0">
                <a:schemeClr val="bg1"/>
              </a:gs>
              <a:gs pos="100000">
                <a:srgbClr val="0099C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1" hangingPunct="1">
              <a:defRPr/>
            </a:pPr>
            <a:endParaRPr lang="en-US" altLang="en-US"/>
          </a:p>
        </p:txBody>
      </p:sp>
      <p:pic>
        <p:nvPicPr>
          <p:cNvPr id="1029" name="Picture 17" descr="logo_Eurecom">
            <a:hlinkClick r:id="rId13"/>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885113" y="6389688"/>
            <a:ext cx="1116012"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Line 18"/>
          <p:cNvSpPr>
            <a:spLocks noChangeShapeType="1"/>
          </p:cNvSpPr>
          <p:nvPr userDrawn="1"/>
        </p:nvSpPr>
        <p:spPr bwMode="auto">
          <a:xfrm>
            <a:off x="0" y="6327775"/>
            <a:ext cx="9144000" cy="0"/>
          </a:xfrm>
          <a:prstGeom prst="line">
            <a:avLst/>
          </a:prstGeom>
          <a:noFill/>
          <a:ln w="19050">
            <a:solidFill>
              <a:srgbClr val="B2B2B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9"/>
          <p:cNvSpPr>
            <a:spLocks noChangeShapeType="1"/>
          </p:cNvSpPr>
          <p:nvPr userDrawn="1"/>
        </p:nvSpPr>
        <p:spPr bwMode="auto">
          <a:xfrm>
            <a:off x="0" y="6362700"/>
            <a:ext cx="9144000" cy="0"/>
          </a:xfrm>
          <a:prstGeom prst="line">
            <a:avLst/>
          </a:prstGeom>
          <a:noFill/>
          <a:ln w="19050">
            <a:solidFill>
              <a:srgbClr val="0099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088" name="Rectangle 24"/>
          <p:cNvSpPr>
            <a:spLocks noGrp="1" noChangeArrowheads="1"/>
          </p:cNvSpPr>
          <p:nvPr>
            <p:ph type="dt" sz="half" idx="2"/>
          </p:nvPr>
        </p:nvSpPr>
        <p:spPr bwMode="auto">
          <a:xfrm>
            <a:off x="2124075" y="6524625"/>
            <a:ext cx="1079500" cy="196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800">
                <a:solidFill>
                  <a:schemeClr val="bg2"/>
                </a:solidFill>
                <a:latin typeface="+mn-lt"/>
              </a:defRPr>
            </a:lvl1pPr>
          </a:lstStyle>
          <a:p>
            <a:pPr>
              <a:defRPr/>
            </a:pPr>
            <a:fld id="{B49AC2E9-0E85-440B-9E45-57EAB2ED8B95}" type="datetime1">
              <a:rPr lang="fr-FR"/>
              <a:pPr>
                <a:defRPr/>
              </a:pPr>
              <a:t>05/03/2024</a:t>
            </a:fld>
            <a:r>
              <a:rPr lang="fr-FR"/>
              <a:t> - </a:t>
            </a:r>
          </a:p>
        </p:txBody>
      </p:sp>
      <p:sp>
        <p:nvSpPr>
          <p:cNvPr id="88089" name="Rectangle 25"/>
          <p:cNvSpPr>
            <a:spLocks noGrp="1" noChangeArrowheads="1"/>
          </p:cNvSpPr>
          <p:nvPr>
            <p:ph type="ftr" sz="quarter" idx="3"/>
          </p:nvPr>
        </p:nvSpPr>
        <p:spPr bwMode="auto">
          <a:xfrm>
            <a:off x="3276600" y="6524625"/>
            <a:ext cx="2519363" cy="196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800">
                <a:solidFill>
                  <a:schemeClr val="bg2"/>
                </a:solidFill>
                <a:latin typeface="+mn-lt"/>
              </a:defRPr>
            </a:lvl1pPr>
          </a:lstStyle>
          <a:p>
            <a:pPr>
              <a:defRPr/>
            </a:pPr>
            <a:r>
              <a:rPr lang="fr-FR"/>
              <a:t>EURECOM CM</a:t>
            </a:r>
          </a:p>
        </p:txBody>
      </p:sp>
      <p:sp>
        <p:nvSpPr>
          <p:cNvPr id="88090" name="Rectangle 26"/>
          <p:cNvSpPr>
            <a:spLocks noGrp="1" noChangeArrowheads="1"/>
          </p:cNvSpPr>
          <p:nvPr>
            <p:ph type="sldNum" sz="quarter" idx="4"/>
          </p:nvPr>
        </p:nvSpPr>
        <p:spPr bwMode="auto">
          <a:xfrm>
            <a:off x="5867400" y="6524625"/>
            <a:ext cx="719138" cy="196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800">
                <a:solidFill>
                  <a:schemeClr val="bg2"/>
                </a:solidFill>
                <a:latin typeface="Eurostile LT Std"/>
              </a:defRPr>
            </a:lvl1pPr>
          </a:lstStyle>
          <a:p>
            <a:pPr>
              <a:defRPr/>
            </a:pPr>
            <a:r>
              <a:rPr lang="fr-FR" altLang="en-US"/>
              <a:t>- p </a:t>
            </a:r>
            <a:fld id="{F20C267B-2A6D-46F6-AAA6-E3BB8DFC1255}" type="slidenum">
              <a:rPr lang="fr-FR" altLang="en-US"/>
              <a:pPr>
                <a:defRPr/>
              </a:pPr>
              <a:t>‹#›</a:t>
            </a:fld>
            <a:r>
              <a:rPr lang="fr-FR" altLang="en-US"/>
              <a:t> </a:t>
            </a:r>
          </a:p>
        </p:txBody>
      </p:sp>
    </p:spTree>
  </p:cSld>
  <p:clrMap bg1="lt1" tx1="dk1" bg2="lt2" tx2="dk2" accent1="accent1" accent2="accent2" accent3="accent3" accent4="accent4" accent5="accent5" accent6="accent6" hlink="hlink" folHlink="folHlink"/>
  <p:sldLayoutIdLst>
    <p:sldLayoutId id="2147484629" r:id="rId1"/>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Lst>
  <p:hf hdr="0"/>
  <p:txStyles>
    <p:title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p:titleStyle>
    <p:body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81.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0.emf"/><Relationship Id="rId4" Type="http://schemas.openxmlformats.org/officeDocument/2006/relationships/image" Target="../media/image29.emf"/></Relationships>
</file>

<file path=ppt/slides/_rels/slide16.xml.rels><?xml version="1.0" encoding="UTF-8" standalone="yes"?>
<Relationships xmlns="http://schemas.openxmlformats.org/package/2006/relationships"><Relationship Id="rId8" Type="http://schemas.openxmlformats.org/officeDocument/2006/relationships/image" Target="../media/image471.png"/><Relationship Id="rId3" Type="http://schemas.openxmlformats.org/officeDocument/2006/relationships/image" Target="../media/image19.png"/><Relationship Id="rId7" Type="http://schemas.openxmlformats.org/officeDocument/2006/relationships/image" Target="../media/image43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61.png"/><Relationship Id="rId5" Type="http://schemas.openxmlformats.org/officeDocument/2006/relationships/image" Target="../media/image330.png"/></Relationships>
</file>

<file path=ppt/slides/_rels/slide17.xml.rels><?xml version="1.0" encoding="UTF-8" standalone="yes"?>
<Relationships xmlns="http://schemas.openxmlformats.org/package/2006/relationships"><Relationship Id="rId8" Type="http://schemas.openxmlformats.org/officeDocument/2006/relationships/image" Target="../media/image514.png"/><Relationship Id="rId3" Type="http://schemas.openxmlformats.org/officeDocument/2006/relationships/image" Target="../media/image442.png"/><Relationship Id="rId7" Type="http://schemas.openxmlformats.org/officeDocument/2006/relationships/image" Target="../media/image50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92.png"/><Relationship Id="rId5" Type="http://schemas.openxmlformats.org/officeDocument/2006/relationships/image" Target="../media/image481.png"/><Relationship Id="rId4" Type="http://schemas.openxmlformats.org/officeDocument/2006/relationships/image" Target="../media/image451.png"/></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4.emf"/><Relationship Id="rId4" Type="http://schemas.openxmlformats.org/officeDocument/2006/relationships/image" Target="../media/image33.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5610.png"/></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2100.png"/><Relationship Id="rId3" Type="http://schemas.openxmlformats.org/officeDocument/2006/relationships/image" Target="../media/image38.emf"/><Relationship Id="rId7" Type="http://schemas.openxmlformats.org/officeDocument/2006/relationships/image" Target="../media/image42.emf"/><Relationship Id="rId12" Type="http://schemas.openxmlformats.org/officeDocument/2006/relationships/image" Target="../media/image200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1.emf"/><Relationship Id="rId11" Type="http://schemas.openxmlformats.org/officeDocument/2006/relationships/image" Target="../media/image46.emf"/><Relationship Id="rId5" Type="http://schemas.openxmlformats.org/officeDocument/2006/relationships/image" Target="../media/image40.emf"/><Relationship Id="rId10" Type="http://schemas.openxmlformats.org/officeDocument/2006/relationships/image" Target="../media/image45.emf"/><Relationship Id="rId4" Type="http://schemas.openxmlformats.org/officeDocument/2006/relationships/image" Target="../media/image39.emf"/><Relationship Id="rId9" Type="http://schemas.openxmlformats.org/officeDocument/2006/relationships/image" Target="../media/image44.emf"/></Relationships>
</file>

<file path=ppt/slides/_rels/slide24.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9.emf"/><Relationship Id="rId3" Type="http://schemas.openxmlformats.org/officeDocument/2006/relationships/image" Target="../media/image38.emf"/><Relationship Id="rId7" Type="http://schemas.openxmlformats.org/officeDocument/2006/relationships/image" Target="../media/image42.emf"/><Relationship Id="rId12" Type="http://schemas.openxmlformats.org/officeDocument/2006/relationships/image" Target="../media/image48.emf"/><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1.emf"/><Relationship Id="rId11" Type="http://schemas.openxmlformats.org/officeDocument/2006/relationships/image" Target="../media/image47.emf"/><Relationship Id="rId5" Type="http://schemas.openxmlformats.org/officeDocument/2006/relationships/image" Target="../media/image40.emf"/><Relationship Id="rId15" Type="http://schemas.openxmlformats.org/officeDocument/2006/relationships/image" Target="../media/image2000.png"/><Relationship Id="rId10" Type="http://schemas.openxmlformats.org/officeDocument/2006/relationships/image" Target="../media/image46.emf"/><Relationship Id="rId4" Type="http://schemas.openxmlformats.org/officeDocument/2006/relationships/image" Target="../media/image39.emf"/><Relationship Id="rId9" Type="http://schemas.openxmlformats.org/officeDocument/2006/relationships/image" Target="../media/image44.emf"/><Relationship Id="rId14" Type="http://schemas.openxmlformats.org/officeDocument/2006/relationships/image" Target="../media/image50.emf"/></Relationships>
</file>

<file path=ppt/slides/_rels/slide25.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52.emf"/><Relationship Id="rId3" Type="http://schemas.openxmlformats.org/officeDocument/2006/relationships/image" Target="../media/image38.emf"/><Relationship Id="rId7" Type="http://schemas.openxmlformats.org/officeDocument/2006/relationships/image" Target="../media/image42.emf"/><Relationship Id="rId12" Type="http://schemas.openxmlformats.org/officeDocument/2006/relationships/image" Target="../media/image51.emf"/><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1.emf"/><Relationship Id="rId11" Type="http://schemas.openxmlformats.org/officeDocument/2006/relationships/image" Target="../media/image49.emf"/><Relationship Id="rId5" Type="http://schemas.openxmlformats.org/officeDocument/2006/relationships/image" Target="../media/image40.emf"/><Relationship Id="rId15" Type="http://schemas.openxmlformats.org/officeDocument/2006/relationships/image" Target="../media/image2000.png"/><Relationship Id="rId10" Type="http://schemas.openxmlformats.org/officeDocument/2006/relationships/image" Target="../media/image46.emf"/><Relationship Id="rId4" Type="http://schemas.openxmlformats.org/officeDocument/2006/relationships/image" Target="../media/image39.emf"/><Relationship Id="rId9" Type="http://schemas.openxmlformats.org/officeDocument/2006/relationships/image" Target="../media/image44.emf"/><Relationship Id="rId14" Type="http://schemas.openxmlformats.org/officeDocument/2006/relationships/image" Target="../media/image53.emf"/></Relationships>
</file>

<file path=ppt/slides/_rels/slide26.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54.emf"/><Relationship Id="rId7" Type="http://schemas.openxmlformats.org/officeDocument/2006/relationships/image" Target="../media/image86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0.png"/><Relationship Id="rId9" Type="http://schemas.openxmlformats.org/officeDocument/2006/relationships/image" Target="../media/image88.png"/></Relationships>
</file>

<file path=ppt/slides/_rels/slide2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55.emf"/><Relationship Id="rId7" Type="http://schemas.openxmlformats.org/officeDocument/2006/relationships/image" Target="../media/image93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99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980.png"/><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941.png"/></Relationships>
</file>

<file path=ppt/slides/_rels/slide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400.png"/><Relationship Id="rId5" Type="http://schemas.openxmlformats.org/officeDocument/2006/relationships/image" Target="../media/image430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72.emf"/><Relationship Id="rId4" Type="http://schemas.openxmlformats.org/officeDocument/2006/relationships/image" Target="../media/image71.emf"/></Relationships>
</file>

<file path=ppt/slides/_rels/slide3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500.png"/><Relationship Id="rId5" Type="http://schemas.openxmlformats.org/officeDocument/2006/relationships/image" Target="../media/image5200.png"/><Relationship Id="rId4" Type="http://schemas.openxmlformats.org/officeDocument/2006/relationships/image" Target="../media/image4900.png"/></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7.png"/><Relationship Id="rId4" Type="http://schemas.openxmlformats.org/officeDocument/2006/relationships/image" Target="../media/image721.png"/></Relationships>
</file>

<file path=ppt/slides/_rels/slide4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76.emf"/></Relationships>
</file>

<file path=ppt/slides/_rels/slide4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7.png"/><Relationship Id="rId3" Type="http://schemas.openxmlformats.org/officeDocument/2006/relationships/image" Target="../media/image800.png"/><Relationship Id="rId7" Type="http://schemas.openxmlformats.org/officeDocument/2006/relationships/image" Target="../media/image86.png"/><Relationship Id="rId12" Type="http://schemas.openxmlformats.org/officeDocument/2006/relationships/image" Target="../media/image96.png"/><Relationship Id="rId2" Type="http://schemas.openxmlformats.org/officeDocument/2006/relationships/image" Target="../media/image790.png"/><Relationship Id="rId16"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95.png"/><Relationship Id="rId5" Type="http://schemas.openxmlformats.org/officeDocument/2006/relationships/image" Target="../media/image82.png"/><Relationship Id="rId15" Type="http://schemas.openxmlformats.org/officeDocument/2006/relationships/image" Target="../media/image79.jpeg"/><Relationship Id="rId10" Type="http://schemas.openxmlformats.org/officeDocument/2006/relationships/image" Target="../media/image93.png"/><Relationship Id="rId4" Type="http://schemas.openxmlformats.org/officeDocument/2006/relationships/image" Target="../media/image81.png"/><Relationship Id="rId9" Type="http://schemas.openxmlformats.org/officeDocument/2006/relationships/image" Target="../media/image89.png"/><Relationship Id="rId14" Type="http://schemas.openxmlformats.org/officeDocument/2006/relationships/image" Target="../media/image78.png"/></Relationships>
</file>

<file path=ppt/slides/_rels/slide46.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5.png"/><Relationship Id="rId18" Type="http://schemas.openxmlformats.org/officeDocument/2006/relationships/image" Target="../media/image120.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4.png"/><Relationship Id="rId17" Type="http://schemas.openxmlformats.org/officeDocument/2006/relationships/image" Target="../media/image119.png"/><Relationship Id="rId2" Type="http://schemas.openxmlformats.org/officeDocument/2006/relationships/image" Target="../media/image102.png"/><Relationship Id="rId16"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13.png"/><Relationship Id="rId5" Type="http://schemas.openxmlformats.org/officeDocument/2006/relationships/image" Target="../media/image105.png"/><Relationship Id="rId15" Type="http://schemas.openxmlformats.org/officeDocument/2006/relationships/image" Target="../media/image117.png"/><Relationship Id="rId10" Type="http://schemas.openxmlformats.org/officeDocument/2006/relationships/image" Target="../media/image111.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6.png"/></Relationships>
</file>

<file path=ppt/slides/_rels/slide4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8.png"/></Relationships>
</file>

<file path=ppt/slides/_rels/slide4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 Type="http://schemas.openxmlformats.org/officeDocument/2006/relationships/image" Target="../media/image129.pn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5" Type="http://schemas.openxmlformats.org/officeDocument/2006/relationships/image" Target="../media/image142.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49.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png"/><Relationship Id="rId18" Type="http://schemas.openxmlformats.org/officeDocument/2006/relationships/image" Target="../media/image165.png"/><Relationship Id="rId3" Type="http://schemas.openxmlformats.org/officeDocument/2006/relationships/image" Target="../media/image150.png"/><Relationship Id="rId21" Type="http://schemas.openxmlformats.org/officeDocument/2006/relationships/image" Target="../media/image168.png"/><Relationship Id="rId7" Type="http://schemas.openxmlformats.org/officeDocument/2006/relationships/image" Target="../media/image154.png"/><Relationship Id="rId12" Type="http://schemas.openxmlformats.org/officeDocument/2006/relationships/image" Target="../media/image159.png"/><Relationship Id="rId17" Type="http://schemas.openxmlformats.org/officeDocument/2006/relationships/image" Target="../media/image164.png"/><Relationship Id="rId2" Type="http://schemas.openxmlformats.org/officeDocument/2006/relationships/image" Target="../media/image149.png"/><Relationship Id="rId16" Type="http://schemas.openxmlformats.org/officeDocument/2006/relationships/image" Target="../media/image163.png"/><Relationship Id="rId20"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162.png"/><Relationship Id="rId10" Type="http://schemas.openxmlformats.org/officeDocument/2006/relationships/image" Target="../media/image157.png"/><Relationship Id="rId19" Type="http://schemas.openxmlformats.org/officeDocument/2006/relationships/image" Target="../media/image166.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1.png"/><Relationship Id="rId22" Type="http://schemas.openxmlformats.org/officeDocument/2006/relationships/image" Target="../media/image169.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3" Type="http://schemas.openxmlformats.org/officeDocument/2006/relationships/image" Target="../media/image103.png"/><Relationship Id="rId7" Type="http://schemas.openxmlformats.org/officeDocument/2006/relationships/image" Target="../media/image172.png"/><Relationship Id="rId12" Type="http://schemas.openxmlformats.org/officeDocument/2006/relationships/image" Target="../media/image177.png"/><Relationship Id="rId2" Type="http://schemas.openxmlformats.org/officeDocument/2006/relationships/image" Target="../media/image102.png"/><Relationship Id="rId16"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05.png"/><Relationship Id="rId15" Type="http://schemas.openxmlformats.org/officeDocument/2006/relationships/image" Target="../media/image180.png"/><Relationship Id="rId10" Type="http://schemas.openxmlformats.org/officeDocument/2006/relationships/image" Target="../media/image175.png"/><Relationship Id="rId4" Type="http://schemas.openxmlformats.org/officeDocument/2006/relationships/image" Target="../media/image104.png"/><Relationship Id="rId9" Type="http://schemas.openxmlformats.org/officeDocument/2006/relationships/image" Target="../media/image174.png"/><Relationship Id="rId14" Type="http://schemas.openxmlformats.org/officeDocument/2006/relationships/image" Target="../media/image179.png"/></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5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57.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85.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5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emf"/><Relationship Id="rId11" Type="http://schemas.openxmlformats.org/officeDocument/2006/relationships/image" Target="../media/image17.emf"/><Relationship Id="rId5" Type="http://schemas.openxmlformats.org/officeDocument/2006/relationships/image" Target="../media/image11.emf"/><Relationship Id="rId10" Type="http://schemas.openxmlformats.org/officeDocument/2006/relationships/image" Target="../media/image16.emf"/><Relationship Id="rId4" Type="http://schemas.openxmlformats.org/officeDocument/2006/relationships/image" Target="../media/image10.emf"/><Relationship Id="rId9" Type="http://schemas.openxmlformats.org/officeDocument/2006/relationships/image" Target="../media/image15.emf"/></Relationships>
</file>

<file path=ppt/slides/_rels/slide6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2.png"/><Relationship Id="rId1" Type="http://schemas.openxmlformats.org/officeDocument/2006/relationships/slideLayout" Target="../slideLayouts/slideLayout2.xml"/><Relationship Id="rId5" Type="http://schemas.openxmlformats.org/officeDocument/2006/relationships/image" Target="../media/image207.png"/><Relationship Id="rId4" Type="http://schemas.openxmlformats.org/officeDocument/2006/relationships/image" Target="../media/image206.png"/></Relationships>
</file>

<file path=ppt/slides/_rels/slide6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200.png"/><Relationship Id="rId4" Type="http://schemas.openxmlformats.org/officeDocument/2006/relationships/image" Target="../media/image194.png"/></Relationships>
</file>

<file path=ppt/slides/_rels/slide6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18.png"/><Relationship Id="rId7" Type="http://schemas.openxmlformats.org/officeDocument/2006/relationships/image" Target="../media/image23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1.png"/><Relationship Id="rId5" Type="http://schemas.openxmlformats.org/officeDocument/2006/relationships/image" Target="../media/image211.png"/><Relationship Id="rId4" Type="http://schemas.openxmlformats.org/officeDocument/2006/relationships/image" Target="../media/image201.png"/><Relationship Id="rId9" Type="http://schemas.openxmlformats.org/officeDocument/2006/relationships/image" Target="../media/image251.png"/></Relationships>
</file>

<file path=ppt/slides/_rels/slide8.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19.png"/><Relationship Id="rId7" Type="http://schemas.openxmlformats.org/officeDocument/2006/relationships/image" Target="../media/image30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1.png"/><Relationship Id="rId5" Type="http://schemas.openxmlformats.org/officeDocument/2006/relationships/image" Target="../media/image281.png"/><Relationship Id="rId4" Type="http://schemas.openxmlformats.org/officeDocument/2006/relationships/image" Target="../media/image270.png"/></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ctrTitle"/>
          </p:nvPr>
        </p:nvSpPr>
        <p:spPr>
          <a:xfrm>
            <a:off x="3093046" y="1556792"/>
            <a:ext cx="6084168" cy="4464496"/>
          </a:xfrm>
        </p:spPr>
        <p:txBody>
          <a:bodyPr/>
          <a:lstStyle/>
          <a:p>
            <a:pPr eaLnBrk="1" hangingPunct="1">
              <a:defRPr/>
            </a:pPr>
            <a:br>
              <a:rPr lang="en-US" sz="2400" i="1" dirty="0"/>
            </a:br>
            <a:r>
              <a:rPr lang="en-US" sz="2600" dirty="0"/>
              <a:t>MALCOM</a:t>
            </a:r>
            <a:br>
              <a:rPr lang="en-US" sz="2400" i="1" dirty="0"/>
            </a:br>
            <a:r>
              <a:rPr lang="en-US" sz="1800" dirty="0"/>
              <a:t>Machine Learning for Communication Systems</a:t>
            </a:r>
            <a:br>
              <a:rPr lang="en-US" sz="2400" u="sng" dirty="0"/>
            </a:br>
            <a:br>
              <a:rPr lang="en-US" sz="800" i="1" u="sng" dirty="0"/>
            </a:br>
            <a:br>
              <a:rPr lang="en-US" sz="1800" dirty="0"/>
            </a:br>
            <a:r>
              <a:rPr lang="en-US" sz="2400" dirty="0">
                <a:solidFill>
                  <a:srgbClr val="0070C0"/>
                </a:solidFill>
              </a:rPr>
              <a:t>Lecture 2 </a:t>
            </a:r>
            <a:br>
              <a:rPr lang="en-US" sz="2400" dirty="0">
                <a:solidFill>
                  <a:srgbClr val="0070C0"/>
                </a:solidFill>
              </a:rPr>
            </a:br>
            <a:r>
              <a:rPr lang="en-US" sz="2000" i="1" dirty="0">
                <a:solidFill>
                  <a:srgbClr val="0070C0"/>
                </a:solidFill>
              </a:rPr>
              <a:t>Recap – Review</a:t>
            </a:r>
            <a:r>
              <a:rPr lang="en-US" sz="2400" i="1" dirty="0">
                <a:solidFill>
                  <a:srgbClr val="0070C0"/>
                </a:solidFill>
              </a:rPr>
              <a:t> </a:t>
            </a:r>
            <a:br>
              <a:rPr lang="en-US" sz="2400" dirty="0">
                <a:solidFill>
                  <a:srgbClr val="0070C0"/>
                </a:solidFill>
              </a:rPr>
            </a:br>
            <a:r>
              <a:rPr lang="en-US" sz="2400" dirty="0">
                <a:solidFill>
                  <a:srgbClr val="0070C0"/>
                </a:solidFill>
              </a:rPr>
              <a:t>Key concepts from Neural Networks</a:t>
            </a:r>
            <a:br>
              <a:rPr lang="en-US" sz="1700" dirty="0">
                <a:solidFill>
                  <a:srgbClr val="0070C0"/>
                </a:solidFill>
              </a:rPr>
            </a:br>
            <a:br>
              <a:rPr lang="en-US" sz="2800" dirty="0"/>
            </a:br>
            <a:r>
              <a:rPr lang="en-US" sz="1800" dirty="0"/>
              <a:t>Omid Esrafilian</a:t>
            </a:r>
            <a:br>
              <a:rPr lang="en-US" sz="1800" dirty="0"/>
            </a:br>
            <a:br>
              <a:rPr lang="en-US" sz="1700" dirty="0"/>
            </a:br>
            <a:r>
              <a:rPr lang="en-US" sz="1800" dirty="0"/>
              <a:t>Spring 2024</a:t>
            </a:r>
            <a:endParaRPr lang="fr-FR" sz="2000" dirty="0"/>
          </a:p>
        </p:txBody>
      </p:sp>
    </p:spTree>
    <p:extLst>
      <p:ext uri="{BB962C8B-B14F-4D97-AF65-F5344CB8AC3E}">
        <p14:creationId xmlns:p14="http://schemas.microsoft.com/office/powerpoint/2010/main" val="3252086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Neural Networks Architectures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10</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3" name="TextBox 2"/>
          <p:cNvSpPr txBox="1"/>
          <p:nvPr/>
        </p:nvSpPr>
        <p:spPr>
          <a:xfrm>
            <a:off x="287871" y="4746822"/>
            <a:ext cx="3672408" cy="1569660"/>
          </a:xfrm>
          <a:prstGeom prst="rect">
            <a:avLst/>
          </a:prstGeom>
          <a:noFill/>
        </p:spPr>
        <p:txBody>
          <a:bodyPr wrap="square" rtlCol="0">
            <a:spAutoFit/>
          </a:bodyPr>
          <a:lstStyle/>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Input layer does not count</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single-layer neural network describes a network with no hidden layers (input directly mapped to output)</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4 + 2 = 6 neurons</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[3 x 4] + [4 x 2] = 20 weights </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4 + 2 = 6 biases </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Total of 26 learnable parameters.</a:t>
            </a:r>
          </a:p>
        </p:txBody>
      </p:sp>
      <p:sp>
        <p:nvSpPr>
          <p:cNvPr id="12" name="Content Placeholder 2"/>
          <p:cNvSpPr txBox="1">
            <a:spLocks/>
          </p:cNvSpPr>
          <p:nvPr/>
        </p:nvSpPr>
        <p:spPr>
          <a:xfrm>
            <a:off x="-181079" y="1120567"/>
            <a:ext cx="8569503"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Collections of neurons that are connected in an acyclic graph (Feedforward)</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Cycles are not allowed since that would imply an infinite loop in the forward pass of a network</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400" b="0" i="0" u="none" strike="noStrike" kern="0" cap="none" spc="0" normalizeH="0" baseline="0" noProof="0" dirty="0">
              <a:ln>
                <a:noFill/>
              </a:ln>
              <a:solidFill>
                <a:srgbClr val="000000"/>
              </a:solidFill>
              <a:effectLst/>
              <a:uLnTx/>
              <a:uFillTx/>
              <a:latin typeface="Eurostile LT Std"/>
              <a:ea typeface="+mn-ea"/>
              <a:cs typeface="+mn-cs"/>
            </a:endParaRPr>
          </a:p>
        </p:txBody>
      </p:sp>
      <p:pic>
        <p:nvPicPr>
          <p:cNvPr id="2050" name="Picture 2" descr="http://cs231n.github.io/assets/nn1/neural_net.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916832"/>
            <a:ext cx="3528392" cy="24167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cs231n.github.io/assets/nn1/neural_net2.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674" y="1949753"/>
            <a:ext cx="4859728" cy="238378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52120" y="4488548"/>
            <a:ext cx="2808312" cy="276999"/>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3-layer NN</a:t>
            </a:r>
          </a:p>
        </p:txBody>
      </p:sp>
      <p:sp>
        <p:nvSpPr>
          <p:cNvPr id="17" name="TextBox 16"/>
          <p:cNvSpPr txBox="1"/>
          <p:nvPr/>
        </p:nvSpPr>
        <p:spPr>
          <a:xfrm>
            <a:off x="1348362" y="4469823"/>
            <a:ext cx="2808312" cy="276999"/>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2-layer NN </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or </a:t>
            </a: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1-hidden </a:t>
            </a: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layer NN</a:t>
            </a:r>
          </a:p>
        </p:txBody>
      </p:sp>
      <p:sp>
        <p:nvSpPr>
          <p:cNvPr id="19" name="TextBox 18"/>
          <p:cNvSpPr txBox="1"/>
          <p:nvPr/>
        </p:nvSpPr>
        <p:spPr>
          <a:xfrm>
            <a:off x="4811733" y="5300819"/>
            <a:ext cx="3672408" cy="1015663"/>
          </a:xfrm>
          <a:prstGeom prst="rect">
            <a:avLst/>
          </a:prstGeom>
          <a:noFill/>
        </p:spPr>
        <p:txBody>
          <a:bodyPr wrap="square" rtlCol="0">
            <a:spAutoFit/>
          </a:bodyPr>
          <a:lstStyle/>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4 + 4 + 1 = 9 neurons</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[3 x 4] + [4 x 4] + [4 x 1] = 12 + 16 + 4 = 32 weights</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4 + 4 + 1 = 9 biases</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Total of 41 learnable parameters.</a:t>
            </a:r>
          </a:p>
        </p:txBody>
      </p:sp>
    </p:spTree>
    <p:extLst>
      <p:ext uri="{BB962C8B-B14F-4D97-AF65-F5344CB8AC3E}">
        <p14:creationId xmlns:p14="http://schemas.microsoft.com/office/powerpoint/2010/main" val="134859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History of Neural Networks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2" name="TextBox 1"/>
          <p:cNvSpPr txBox="1"/>
          <p:nvPr/>
        </p:nvSpPr>
        <p:spPr>
          <a:xfrm>
            <a:off x="4247456" y="6021288"/>
            <a:ext cx="4896544" cy="2462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808080">
                    <a:lumMod val="75000"/>
                  </a:srgbClr>
                </a:solidFill>
                <a:effectLst/>
                <a:uLnTx/>
                <a:uFillTx/>
                <a:latin typeface="Eurostile LT Std"/>
                <a:ea typeface="+mn-ea"/>
                <a:cs typeface="+mn-cs"/>
              </a:rPr>
              <a:t>Source: http://beamlab.org/deeplearning/2017/02/23/deep_learning_101_part1.html</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1253"/>
            <a:ext cx="9144000" cy="4295494"/>
          </a:xfrm>
          <a:prstGeom prst="rect">
            <a:avLst/>
          </a:prstGeom>
        </p:spPr>
      </p:pic>
    </p:spTree>
    <p:extLst>
      <p:ext uri="{BB962C8B-B14F-4D97-AF65-F5344CB8AC3E}">
        <p14:creationId xmlns:p14="http://schemas.microsoft.com/office/powerpoint/2010/main" val="193775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Power of Neural Networks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12" name="Content Placeholder 2"/>
          <p:cNvSpPr txBox="1">
            <a:spLocks/>
          </p:cNvSpPr>
          <p:nvPr/>
        </p:nvSpPr>
        <p:spPr>
          <a:xfrm>
            <a:off x="-181079" y="980728"/>
            <a:ext cx="9001551"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altLang="en-US" sz="1600" b="1" i="0" u="none" strike="noStrike" kern="0" cap="none" spc="0" normalizeH="0" baseline="0" noProof="0" dirty="0">
                <a:ln>
                  <a:noFill/>
                </a:ln>
                <a:solidFill>
                  <a:srgbClr val="0070C0"/>
                </a:solidFill>
                <a:effectLst/>
                <a:uLnTx/>
                <a:uFillTx/>
                <a:latin typeface="Eurostile LT Std"/>
                <a:ea typeface="+mn-ea"/>
                <a:cs typeface="+mn-cs"/>
              </a:rPr>
              <a:t>Universal Approximation Theorem </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[Cybenko’89, Hornik’91]</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A feedforward network with a single layer is sufficient to approximate, to an arbitrary precision, any continuous function </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400" b="0" i="0" u="none" strike="noStrike" kern="0" cap="none" spc="0" normalizeH="0" baseline="0" noProof="0" dirty="0">
              <a:ln>
                <a:noFill/>
              </a:ln>
              <a:solidFill>
                <a:srgbClr val="000000"/>
              </a:solidFill>
              <a:effectLst/>
              <a:uLnTx/>
              <a:uFillTx/>
              <a:latin typeface="Eurostile LT Std"/>
              <a:ea typeface="+mn-ea"/>
              <a:cs typeface="+mn-cs"/>
            </a:endParaRPr>
          </a:p>
        </p:txBody>
      </p:sp>
      <p:sp>
        <p:nvSpPr>
          <p:cNvPr id="20" name="Content Placeholder 2"/>
          <p:cNvSpPr txBox="1">
            <a:spLocks/>
          </p:cNvSpPr>
          <p:nvPr/>
        </p:nvSpPr>
        <p:spPr>
          <a:xfrm>
            <a:off x="-252536" y="5445224"/>
            <a:ext cx="8569503"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altLang="en-US" sz="1400" b="1" i="0" u="none" strike="noStrike" kern="0" cap="none" spc="0" normalizeH="0" baseline="0" noProof="0" dirty="0">
                <a:ln>
                  <a:noFill/>
                </a:ln>
                <a:solidFill>
                  <a:srgbClr val="0070C0"/>
                </a:solidFill>
                <a:effectLst/>
                <a:uLnTx/>
                <a:uFillTx/>
                <a:latin typeface="Eurostile LT Std"/>
                <a:ea typeface="+mn-ea"/>
                <a:cs typeface="+mn-cs"/>
              </a:rPr>
              <a:t>Caveats</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The number of hidden units may be </a:t>
            </a:r>
            <a:r>
              <a:rPr kumimoji="0" lang="en-US" altLang="en-US" sz="1400" b="0" i="0" u="none" strike="noStrike" kern="0" cap="none" spc="0" normalizeH="0" baseline="0" noProof="0" dirty="0" err="1">
                <a:ln>
                  <a:noFill/>
                </a:ln>
                <a:solidFill>
                  <a:srgbClr val="000000"/>
                </a:solidFill>
                <a:effectLst/>
                <a:uLnTx/>
                <a:uFillTx/>
                <a:latin typeface="Eurostile LT Std"/>
                <a:ea typeface="+mn-ea"/>
                <a:cs typeface="+mn-cs"/>
              </a:rPr>
              <a:t>infeasibly</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large</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The resulting model may not generalize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772816"/>
            <a:ext cx="8748464" cy="3512413"/>
          </a:xfrm>
          <a:prstGeom prst="rect">
            <a:avLst/>
          </a:prstGeom>
        </p:spPr>
      </p:pic>
      <p:sp>
        <p:nvSpPr>
          <p:cNvPr id="3" name="TextBox 2"/>
          <p:cNvSpPr txBox="1"/>
          <p:nvPr/>
        </p:nvSpPr>
        <p:spPr>
          <a:xfrm>
            <a:off x="6405851" y="5157192"/>
            <a:ext cx="29158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808080">
                    <a:lumMod val="60000"/>
                    <a:lumOff val="40000"/>
                  </a:srgbClr>
                </a:solidFill>
                <a:effectLst/>
                <a:uLnTx/>
                <a:uFillTx/>
                <a:latin typeface="Eurostile LT Std"/>
                <a:ea typeface="+mn-ea"/>
                <a:cs typeface="+mn-cs"/>
              </a:rPr>
              <a:t>Source: https://medium.com/hackernoon/illustrative-proof-of-universal-approximation-theorem-5845c02822f6</a:t>
            </a:r>
          </a:p>
        </p:txBody>
      </p:sp>
    </p:spTree>
    <p:extLst>
      <p:ext uri="{BB962C8B-B14F-4D97-AF65-F5344CB8AC3E}">
        <p14:creationId xmlns:p14="http://schemas.microsoft.com/office/powerpoint/2010/main" val="405736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Neural Networks: Size and Depth</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12" name="Content Placeholder 2"/>
          <p:cNvSpPr txBox="1">
            <a:spLocks/>
          </p:cNvSpPr>
          <p:nvPr/>
        </p:nvSpPr>
        <p:spPr>
          <a:xfrm>
            <a:off x="-181079" y="980728"/>
            <a:ext cx="9073559"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The </a:t>
            </a:r>
            <a:r>
              <a:rPr kumimoji="0" lang="en-US" altLang="en-US" sz="1400" b="1" i="0" u="none" strike="noStrike" kern="0" cap="none" spc="0" normalizeH="0" baseline="0" noProof="0" dirty="0">
                <a:ln>
                  <a:noFill/>
                </a:ln>
                <a:solidFill>
                  <a:srgbClr val="000000"/>
                </a:solidFill>
                <a:effectLst/>
                <a:uLnTx/>
                <a:uFillTx/>
                <a:latin typeface="Eurostile LT Std"/>
                <a:ea typeface="+mn-ea"/>
                <a:cs typeface="+mn-cs"/>
              </a:rPr>
              <a:t>capacity</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of a NN increases, as we increase the size (hidden units) and number of hidden layers.</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400" b="0" i="0" u="none" strike="noStrike" kern="0" cap="none" spc="0" normalizeH="0" baseline="0" noProof="0" dirty="0">
              <a:ln>
                <a:noFill/>
              </a:ln>
              <a:solidFill>
                <a:srgbClr val="000000"/>
              </a:solidFill>
              <a:effectLst/>
              <a:uLnTx/>
              <a:uFillTx/>
              <a:latin typeface="Eurostile LT Std"/>
              <a:ea typeface="+mn-ea"/>
              <a:cs typeface="+mn-cs"/>
            </a:endParaRPr>
          </a:p>
        </p:txBody>
      </p:sp>
      <p:sp>
        <p:nvSpPr>
          <p:cNvPr id="17" name="TextBox 16"/>
          <p:cNvSpPr txBox="1"/>
          <p:nvPr/>
        </p:nvSpPr>
        <p:spPr>
          <a:xfrm>
            <a:off x="0" y="4219902"/>
            <a:ext cx="9143999"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 binary classification problem in two dimensions. Larger NNs can represent more complicated functions.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Data is shown as circles colored by their class - decision regions obtained by a trained neural network</a:t>
            </a:r>
          </a:p>
        </p:txBody>
      </p:sp>
      <p:pic>
        <p:nvPicPr>
          <p:cNvPr id="2054" name="Picture 6" descr="http://cs231n.github.io/assets/nn1/layer_size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155" y="1483307"/>
            <a:ext cx="7384038" cy="26212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0" name="Content Placeholder 2"/>
              <p:cNvSpPr txBox="1">
                <a:spLocks/>
              </p:cNvSpPr>
              <p:nvPr/>
            </p:nvSpPr>
            <p:spPr>
              <a:xfrm>
                <a:off x="-252536" y="5013102"/>
                <a:ext cx="8569503"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More neurons can express/represent more complicated functions</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Both </a:t>
                </a:r>
                <a:r>
                  <a:rPr kumimoji="0" lang="en-US" altLang="en-US" sz="1400" b="1" i="0" u="none" strike="noStrike" kern="0" cap="none" spc="0" normalizeH="0" baseline="0" noProof="0" dirty="0">
                    <a:ln>
                      <a:noFill/>
                    </a:ln>
                    <a:solidFill>
                      <a:srgbClr val="000000"/>
                    </a:solidFill>
                    <a:effectLst/>
                    <a:uLnTx/>
                    <a:uFillTx/>
                    <a:latin typeface="Eurostile LT Std"/>
                    <a:ea typeface="+mn-ea"/>
                    <a:cs typeface="+mn-cs"/>
                  </a:rPr>
                  <a:t>blessing</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(can learn to classify more complicated data) and </a:t>
                </a:r>
                <a:r>
                  <a:rPr kumimoji="0" lang="en-US" altLang="en-US" sz="1400" b="1" i="0" u="none" strike="noStrike" kern="0" cap="none" spc="0" normalizeH="0" baseline="0" noProof="0" dirty="0">
                    <a:ln>
                      <a:noFill/>
                    </a:ln>
                    <a:solidFill>
                      <a:srgbClr val="000000"/>
                    </a:solidFill>
                    <a:effectLst/>
                    <a:uLnTx/>
                    <a:uFillTx/>
                    <a:latin typeface="Eurostile LT Std"/>
                    <a:ea typeface="+mn-ea"/>
                    <a:cs typeface="+mn-cs"/>
                  </a:rPr>
                  <a:t>curse </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(easier to </a:t>
                </a:r>
                <a:r>
                  <a:rPr kumimoji="0" lang="en-US" altLang="en-US" sz="1400" b="0" i="0" u="none" strike="noStrike" kern="0" cap="none" spc="0" normalizeH="0" baseline="0" noProof="0" dirty="0" err="1">
                    <a:ln>
                      <a:noFill/>
                    </a:ln>
                    <a:solidFill>
                      <a:srgbClr val="000000"/>
                    </a:solidFill>
                    <a:effectLst/>
                    <a:uLnTx/>
                    <a:uFillTx/>
                    <a:latin typeface="Eurostile LT Std"/>
                    <a:ea typeface="+mn-ea"/>
                    <a:cs typeface="+mn-cs"/>
                  </a:rPr>
                  <a:t>overfit</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the data)</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Are smaller NNs preferred if the data is not complex enough to prevent overfitting???</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Not really, better to prevent overfitting (e.g., </a:t>
                </a:r>
                <a14:m>
                  <m:oMath xmlns:m="http://schemas.openxmlformats.org/officeDocument/2006/math">
                    <m:sSub>
                      <m:sSubPr>
                        <m:ctrlPr>
                          <a:rPr kumimoji="0" lang="en-US" altLang="en-US" sz="14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mn-cs"/>
                          </a:rPr>
                        </m:ctrlPr>
                      </m:sSubPr>
                      <m:e>
                        <m:r>
                          <a:rPr kumimoji="0" lang="en-US" altLang="en-US" sz="14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ℓ</m:t>
                        </m:r>
                      </m:e>
                      <m:sub>
                        <m:r>
                          <a:rPr kumimoji="0" lang="en-US" altLang="en-US" sz="14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mn-cs"/>
                          </a:rPr>
                          <m:t>2</m:t>
                        </m:r>
                      </m:sub>
                    </m:sSub>
                  </m:oMath>
                </a14:m>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regularization, dropout, input noise).</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252536" y="5013102"/>
                <a:ext cx="8569503" cy="792162"/>
              </a:xfrm>
              <a:prstGeom prst="rect">
                <a:avLst/>
              </a:prstGeom>
              <a:blipFill>
                <a:blip r:embed="rId4"/>
                <a:stretch>
                  <a:fillRect t="-769" r="-142" b="-43846"/>
                </a:stretch>
              </a:blipFill>
            </p:spPr>
            <p:txBody>
              <a:bodyPr/>
              <a:lstStyle/>
              <a:p>
                <a:r>
                  <a:rPr lang="en-US">
                    <a:noFill/>
                  </a:rPr>
                  <a:t> </a:t>
                </a:r>
              </a:p>
            </p:txBody>
          </p:sp>
        </mc:Fallback>
      </mc:AlternateContent>
    </p:spTree>
    <p:extLst>
      <p:ext uri="{BB962C8B-B14F-4D97-AF65-F5344CB8AC3E}">
        <p14:creationId xmlns:p14="http://schemas.microsoft.com/office/powerpoint/2010/main" val="1128569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Neural Networks: Control overfitting vs. size</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14</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17" name="TextBox 16"/>
          <p:cNvSpPr txBox="1"/>
          <p:nvPr/>
        </p:nvSpPr>
        <p:spPr>
          <a:xfrm>
            <a:off x="6620537" y="1526177"/>
            <a:ext cx="2128300" cy="1015663"/>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NN with 20 hidden neurons, but variable regularization strength: its final decision regions smoother with a higher regularization. </a:t>
            </a:r>
          </a:p>
        </p:txBody>
      </p:sp>
      <p:sp>
        <p:nvSpPr>
          <p:cNvPr id="20" name="Content Placeholder 2"/>
          <p:cNvSpPr txBox="1">
            <a:spLocks/>
          </p:cNvSpPr>
          <p:nvPr/>
        </p:nvSpPr>
        <p:spPr>
          <a:xfrm>
            <a:off x="-396552" y="3325234"/>
            <a:ext cx="9289032"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1" i="0" u="none" strike="noStrike" kern="0" cap="none" spc="0" normalizeH="0" baseline="0" noProof="0" dirty="0">
                <a:ln>
                  <a:noFill/>
                </a:ln>
                <a:solidFill>
                  <a:srgbClr val="000000"/>
                </a:solidFill>
                <a:effectLst/>
                <a:uLnTx/>
                <a:uFillTx/>
                <a:latin typeface="Eurostile LT Std"/>
                <a:ea typeface="+mn-ea"/>
                <a:cs typeface="+mn-cs"/>
              </a:rPr>
              <a:t>Smaller</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NNs are harder to train with local methods (e.g. Gradient Descent)</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Their loss functions have relatively few local minima, but it turns out that many of these minima are easier to converge to, and that they are bad (i.e. with high loss). </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8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1" i="0" u="none" strike="noStrike" kern="0" cap="none" spc="0" normalizeH="0" baseline="0" noProof="0" dirty="0">
                <a:ln>
                  <a:noFill/>
                </a:ln>
                <a:solidFill>
                  <a:srgbClr val="000000"/>
                </a:solidFill>
                <a:effectLst/>
                <a:uLnTx/>
                <a:uFillTx/>
                <a:latin typeface="Eurostile LT Std"/>
                <a:ea typeface="+mn-ea"/>
                <a:cs typeface="+mn-cs"/>
              </a:rPr>
              <a:t>Bigger</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NNs contain significantly more local minima, but these minima turn out to be much better in terms of their actual loss.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sng" strike="noStrike" kern="0" cap="none" spc="0" normalizeH="0" baseline="0" noProof="0" dirty="0">
                <a:ln>
                  <a:noFill/>
                </a:ln>
                <a:solidFill>
                  <a:srgbClr val="000000"/>
                </a:solidFill>
                <a:effectLst/>
                <a:uLnTx/>
                <a:uFillTx/>
                <a:latin typeface="Eurostile LT Std"/>
                <a:ea typeface="+mn-ea"/>
                <a:cs typeface="+mn-cs"/>
              </a:rPr>
              <a:t>In practice</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200" b="0" i="0" u="none" strike="noStrike" kern="0" cap="none" spc="0" normalizeH="0" baseline="0" noProof="0" dirty="0">
                <a:ln>
                  <a:noFill/>
                </a:ln>
                <a:solidFill>
                  <a:srgbClr val="000000"/>
                </a:solidFill>
                <a:effectLst/>
                <a:uLnTx/>
                <a:uFillTx/>
                <a:latin typeface="Eurostile LT Std"/>
                <a:ea typeface="+mn-ea"/>
                <a:cs typeface="+mn-cs"/>
              </a:rPr>
              <a:t>Small network: final loss can display a good amount of variance (sometimes lucky - converge to a good place, but in some cases trapped in one of the bad minima). </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200" b="0" i="0" u="none" strike="noStrike" kern="0" cap="none" spc="0" normalizeH="0" baseline="0" noProof="0" dirty="0">
                <a:ln>
                  <a:noFill/>
                </a:ln>
                <a:solidFill>
                  <a:srgbClr val="000000"/>
                </a:solidFill>
                <a:effectLst/>
                <a:uLnTx/>
                <a:uFillTx/>
                <a:latin typeface="Eurostile LT Std"/>
                <a:ea typeface="+mn-ea"/>
                <a:cs typeface="+mn-cs"/>
              </a:rPr>
              <a:t>Large network: start to find many different solutions, but the variance in the final achieved loss will be much smaller. In other words, all solutions are about equally as good, and rely less on the luck of random initialization.</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1" i="0" u="none" strike="noStrike" kern="0" cap="none" spc="0" normalizeH="0" baseline="0" noProof="0" dirty="0">
                <a:ln>
                  <a:noFill/>
                </a:ln>
                <a:solidFill>
                  <a:srgbClr val="000000"/>
                </a:solidFill>
                <a:effectLst/>
                <a:uLnTx/>
                <a:uFillTx/>
                <a:latin typeface="Eurostile LT Std"/>
                <a:ea typeface="+mn-ea"/>
                <a:cs typeface="+mn-cs"/>
              </a:rPr>
              <a:t>Takeaway</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use as big of a NN as your computational budget allows, and use other regularization techniques to control overfitting.</a:t>
            </a:r>
          </a:p>
        </p:txBody>
      </p:sp>
      <p:pic>
        <p:nvPicPr>
          <p:cNvPr id="1026" name="Picture 2" descr="http://cs231n.github.io/assets/nn1/reg_strength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60" y="1002052"/>
            <a:ext cx="6120680" cy="2239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3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Network Architecture</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20" name="Content Placeholder 2"/>
          <p:cNvSpPr txBox="1">
            <a:spLocks/>
          </p:cNvSpPr>
          <p:nvPr/>
        </p:nvSpPr>
        <p:spPr>
          <a:xfrm>
            <a:off x="-337757" y="1124744"/>
            <a:ext cx="5917869"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Architecture is the overall structure of the network</a:t>
            </a:r>
          </a:p>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feed-forward network (multilayer perceptron)</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4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can have many layers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layers is called the </a:t>
            </a:r>
            <a:r>
              <a:rPr kumimoji="0" lang="en-US" altLang="en-US" sz="1400" b="1" i="0" u="none" strike="noStrike" kern="0" cap="none" spc="0" normalizeH="0" baseline="0" noProof="0" dirty="0">
                <a:ln>
                  <a:noFill/>
                </a:ln>
                <a:solidFill>
                  <a:srgbClr val="000000"/>
                </a:solidFill>
                <a:effectLst/>
                <a:uLnTx/>
                <a:uFillTx/>
                <a:latin typeface="Eurostile LT Std"/>
                <a:ea typeface="+mn-ea"/>
                <a:cs typeface="+mn-cs"/>
              </a:rPr>
              <a:t>depth</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of the network</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each layer can be </a:t>
            </a:r>
            <a:r>
              <a:rPr kumimoji="0" lang="en-US" altLang="en-US" sz="1400" b="1" i="0" u="none" strike="noStrike" kern="0" cap="none" spc="0" normalizeH="0" baseline="0" noProof="0" dirty="0">
                <a:ln>
                  <a:noFill/>
                </a:ln>
                <a:solidFill>
                  <a:srgbClr val="000000"/>
                </a:solidFill>
                <a:effectLst/>
                <a:uLnTx/>
                <a:uFillTx/>
                <a:latin typeface="Eurostile LT Std"/>
                <a:ea typeface="+mn-ea"/>
                <a:cs typeface="+mn-cs"/>
              </a:rPr>
              <a:t>fully connected </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(dense) or </a:t>
            </a:r>
            <a:r>
              <a:rPr kumimoji="0" lang="en-US" altLang="en-US" sz="1400" b="1" i="0" u="none" strike="noStrike" kern="0" cap="none" spc="0" normalizeH="0" baseline="0" noProof="0" dirty="0">
                <a:ln>
                  <a:noFill/>
                </a:ln>
                <a:solidFill>
                  <a:srgbClr val="000000"/>
                </a:solidFill>
                <a:effectLst/>
                <a:uLnTx/>
                <a:uFillTx/>
                <a:latin typeface="Eurostile LT Std"/>
                <a:ea typeface="+mn-ea"/>
                <a:cs typeface="+mn-cs"/>
              </a:rPr>
              <a:t>sparse</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layers may have </a:t>
            </a:r>
            <a:r>
              <a:rPr kumimoji="0" lang="en-US" altLang="en-US" sz="1400" b="1" i="0" u="none" strike="noStrike" kern="0" cap="none" spc="0" normalizeH="0" baseline="0" noProof="0" dirty="0">
                <a:ln>
                  <a:noFill/>
                </a:ln>
                <a:solidFill>
                  <a:srgbClr val="000000"/>
                </a:solidFill>
                <a:effectLst/>
                <a:uLnTx/>
                <a:uFillTx/>
                <a:latin typeface="Eurostile LT Std"/>
                <a:ea typeface="+mn-ea"/>
                <a:cs typeface="+mn-cs"/>
              </a:rPr>
              <a:t>skip layer connections</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200" b="0" i="0" u="none" strike="noStrike" kern="0" cap="none" spc="0" normalizeH="0" baseline="0" noProof="0" dirty="0">
                <a:ln>
                  <a:noFill/>
                </a:ln>
                <a:solidFill>
                  <a:srgbClr val="000000"/>
                </a:solidFill>
                <a:effectLst/>
                <a:uLnTx/>
                <a:uFillTx/>
                <a:latin typeface="Eurostile LT Std"/>
                <a:ea typeface="+mn-ea"/>
                <a:cs typeface="+mn-cs"/>
              </a:rPr>
              <a:t>helps with gradient flow</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units may have different </a:t>
            </a:r>
            <a:r>
              <a:rPr kumimoji="0" lang="en-US" altLang="en-US" sz="1400" b="1" i="0" u="none" strike="noStrike" kern="0" cap="none" spc="0" normalizeH="0" baseline="0" noProof="0" dirty="0">
                <a:ln>
                  <a:noFill/>
                </a:ln>
                <a:solidFill>
                  <a:srgbClr val="000000"/>
                </a:solidFill>
                <a:effectLst/>
                <a:uLnTx/>
                <a:uFillTx/>
                <a:latin typeface="Eurostile LT Std"/>
                <a:ea typeface="+mn-ea"/>
                <a:cs typeface="+mn-cs"/>
              </a:rPr>
              <a:t>activations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parameters may be shared across units (e.g., in CNNs)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more generally a directed acyclic graph (DAG) expresses the feed-forward architecture</a:t>
            </a:r>
          </a:p>
        </p:txBody>
      </p:sp>
      <p:pic>
        <p:nvPicPr>
          <p:cNvPr id="2" name="Picture 1"/>
          <p:cNvPicPr>
            <a:picLocks noChangeAspect="1"/>
          </p:cNvPicPr>
          <p:nvPr/>
        </p:nvPicPr>
        <p:blipFill>
          <a:blip r:embed="rId3"/>
          <a:stretch>
            <a:fillRect/>
          </a:stretch>
        </p:blipFill>
        <p:spPr>
          <a:xfrm>
            <a:off x="344422" y="4293096"/>
            <a:ext cx="5091674" cy="1886442"/>
          </a:xfrm>
          <a:prstGeom prst="rect">
            <a:avLst/>
          </a:prstGeom>
        </p:spPr>
      </p:pic>
      <p:pic>
        <p:nvPicPr>
          <p:cNvPr id="3" name="Picture 2"/>
          <p:cNvPicPr>
            <a:picLocks noChangeAspect="1"/>
          </p:cNvPicPr>
          <p:nvPr/>
        </p:nvPicPr>
        <p:blipFill>
          <a:blip r:embed="rId4"/>
          <a:stretch>
            <a:fillRect/>
          </a:stretch>
        </p:blipFill>
        <p:spPr>
          <a:xfrm>
            <a:off x="6588224" y="997735"/>
            <a:ext cx="2557462" cy="2647289"/>
          </a:xfrm>
          <a:prstGeom prst="rect">
            <a:avLst/>
          </a:prstGeom>
        </p:spPr>
      </p:pic>
      <p:pic>
        <p:nvPicPr>
          <p:cNvPr id="4" name="Picture 3"/>
          <p:cNvPicPr>
            <a:picLocks noChangeAspect="1"/>
          </p:cNvPicPr>
          <p:nvPr/>
        </p:nvPicPr>
        <p:blipFill>
          <a:blip r:embed="rId5"/>
          <a:stretch>
            <a:fillRect/>
          </a:stretch>
        </p:blipFill>
        <p:spPr>
          <a:xfrm>
            <a:off x="6083607" y="3746278"/>
            <a:ext cx="3024897" cy="2563042"/>
          </a:xfrm>
          <a:prstGeom prst="rect">
            <a:avLst/>
          </a:prstGeom>
        </p:spPr>
      </p:pic>
      <p:cxnSp>
        <p:nvCxnSpPr>
          <p:cNvPr id="6" name="Straight Connector 5"/>
          <p:cNvCxnSpPr/>
          <p:nvPr/>
        </p:nvCxnSpPr>
        <p:spPr bwMode="auto">
          <a:xfrm>
            <a:off x="5867400" y="3645024"/>
            <a:ext cx="3276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5867400" y="2060848"/>
            <a:ext cx="0" cy="4248472"/>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372516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Loss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16</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8" name="TextBox 7"/>
          <p:cNvSpPr txBox="1"/>
          <p:nvPr/>
        </p:nvSpPr>
        <p:spPr>
          <a:xfrm>
            <a:off x="171943" y="4859418"/>
            <a:ext cx="3527301"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The </a:t>
            </a:r>
            <a:r>
              <a:rPr kumimoji="0" lang="en-US" sz="1400" b="1" i="0" u="none" strike="noStrike" kern="1200" cap="none" spc="0" normalizeH="0" baseline="0" noProof="0" dirty="0">
                <a:ln>
                  <a:noFill/>
                </a:ln>
                <a:solidFill>
                  <a:srgbClr val="000000"/>
                </a:solidFill>
                <a:effectLst/>
                <a:uLnTx/>
                <a:uFillTx/>
                <a:latin typeface="Eurostile LT Std"/>
                <a:ea typeface="+mn-ea"/>
                <a:cs typeface="+mn-cs"/>
              </a:rPr>
              <a:t>loss</a:t>
            </a: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 of our network measures the cost incurred from incorrect predictions</a:t>
            </a:r>
          </a:p>
        </p:txBody>
      </p:sp>
      <p:pic>
        <p:nvPicPr>
          <p:cNvPr id="14" name="Picture 13"/>
          <p:cNvPicPr>
            <a:picLocks noChangeAspect="1"/>
          </p:cNvPicPr>
          <p:nvPr/>
        </p:nvPicPr>
        <p:blipFill>
          <a:blip r:embed="rId3"/>
          <a:stretch>
            <a:fillRect/>
          </a:stretch>
        </p:blipFill>
        <p:spPr>
          <a:xfrm>
            <a:off x="2699655" y="1758283"/>
            <a:ext cx="3888705" cy="285431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156914" y="3848495"/>
                <a:ext cx="2296542" cy="4399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e>
                          </m:d>
                        </m:sup>
                      </m:sSub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Sup>
                        <m:sSub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up>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𝑖</m:t>
                              </m:r>
                            </m:e>
                          </m:d>
                        </m:sup>
                      </m:sSub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Sup>
                        <m:sSub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b>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b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56914" y="3848495"/>
                <a:ext cx="2296542" cy="439929"/>
              </a:xfrm>
              <a:prstGeom prst="rect">
                <a:avLst/>
              </a:prstGeom>
              <a:blipFill>
                <a:blip r:embed="rId5"/>
                <a:stretch>
                  <a:fillRect b="-11111"/>
                </a:stretch>
              </a:blipFill>
            </p:spPr>
            <p:txBody>
              <a:bodyPr/>
              <a:lstStyle/>
              <a:p>
                <a:r>
                  <a:rPr lang="en-US">
                    <a:noFill/>
                  </a:rPr>
                  <a:t> </a:t>
                </a:r>
              </a:p>
            </p:txBody>
          </p:sp>
        </mc:Fallback>
      </mc:AlternateContent>
      <p:sp>
        <p:nvSpPr>
          <p:cNvPr id="17" name="TextBox 16"/>
          <p:cNvSpPr txBox="1"/>
          <p:nvPr/>
        </p:nvSpPr>
        <p:spPr>
          <a:xfrm>
            <a:off x="5221536" y="4829933"/>
            <a:ext cx="3527301"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The </a:t>
            </a:r>
            <a:r>
              <a:rPr kumimoji="0" lang="en-US" sz="1400" b="1" i="0" u="none" strike="noStrike" kern="1200" cap="none" spc="0" normalizeH="0" baseline="0" noProof="0" dirty="0">
                <a:ln>
                  <a:noFill/>
                </a:ln>
                <a:solidFill>
                  <a:srgbClr val="000000"/>
                </a:solidFill>
                <a:effectLst/>
                <a:uLnTx/>
                <a:uFillTx/>
                <a:latin typeface="Eurostile LT Std"/>
                <a:ea typeface="+mn-ea"/>
                <a:cs typeface="+mn-cs"/>
              </a:rPr>
              <a:t>empirical loss</a:t>
            </a: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 measures the total loss over the entire dataset</a:t>
            </a:r>
          </a:p>
        </p:txBody>
      </p:sp>
      <p:sp>
        <p:nvSpPr>
          <p:cNvPr id="7" name="TextBox 6"/>
          <p:cNvSpPr txBox="1"/>
          <p:nvPr/>
        </p:nvSpPr>
        <p:spPr>
          <a:xfrm>
            <a:off x="3644300" y="4941168"/>
            <a:ext cx="1873894" cy="646331"/>
          </a:xfrm>
          <a:prstGeom prst="rect">
            <a:avLst/>
          </a:prstGeom>
          <a:noFill/>
        </p:spPr>
        <p:txBody>
          <a:bodyPr wrap="square" rtlCol="0">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Eurostile LT Std"/>
                <a:ea typeface="+mn-ea"/>
                <a:cs typeface="+mn-cs"/>
              </a:rPr>
              <a:t>Empirical risk</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Eurostile LT Std"/>
                <a:ea typeface="+mn-ea"/>
                <a:cs typeface="+mn-cs"/>
              </a:rPr>
              <a:t>Cost function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Eurostile LT Std"/>
                <a:ea typeface="+mn-ea"/>
                <a:cs typeface="+mn-cs"/>
              </a:rPr>
              <a:t>Objective function</a:t>
            </a:r>
          </a:p>
        </p:txBody>
      </p:sp>
      <p:cxnSp>
        <p:nvCxnSpPr>
          <p:cNvPr id="12" name="Straight Arrow Connector 11"/>
          <p:cNvCxnSpPr/>
          <p:nvPr/>
        </p:nvCxnSpPr>
        <p:spPr bwMode="auto">
          <a:xfrm flipH="1" flipV="1">
            <a:off x="4754277" y="5543269"/>
            <a:ext cx="712915" cy="277029"/>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sp>
        <p:nvSpPr>
          <p:cNvPr id="22" name="TextBox 21"/>
          <p:cNvSpPr txBox="1"/>
          <p:nvPr/>
        </p:nvSpPr>
        <p:spPr>
          <a:xfrm>
            <a:off x="198007" y="1173777"/>
            <a:ext cx="8766481"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Eurostile LT Std"/>
                <a:ea typeface="+mn-ea"/>
                <a:cs typeface="+mn-cs"/>
              </a:rPr>
              <a:t>Loss function</a:t>
            </a: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 a function to measure the goodness of the predictions (network performance)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Choice of the loss function depends on the concrete problem or the distribution of the target variable</a:t>
            </a:r>
          </a:p>
        </p:txBody>
      </p:sp>
      <mc:AlternateContent xmlns:mc="http://schemas.openxmlformats.org/markup-compatibility/2006" xmlns:a14="http://schemas.microsoft.com/office/drawing/2010/main">
        <mc:Choice Requires="a14">
          <p:sp>
            <p:nvSpPr>
              <p:cNvPr id="5" name="TextBox 4"/>
              <p:cNvSpPr txBox="1"/>
              <p:nvPr/>
            </p:nvSpPr>
            <p:spPr>
              <a:xfrm>
                <a:off x="732055" y="5433193"/>
                <a:ext cx="1440160" cy="43973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ℒ</m:t>
                      </m:r>
                      <m:d>
                        <m:d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𝑓</m:t>
                          </m:r>
                          <m:d>
                            <m:d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sup>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up>
                              </m:sSup>
                              <m:r>
                                <a:rPr kumimoji="0" lang="en-US" sz="2000" b="1"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0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𝐖</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𝑦</m:t>
                              </m:r>
                            </m:e>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𝑖</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up>
                          </m:sSup>
                        </m:e>
                      </m:d>
                    </m:oMath>
                  </m:oMathPara>
                </a14:m>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32055" y="5433193"/>
                <a:ext cx="1440160" cy="439736"/>
              </a:xfrm>
              <a:prstGeom prst="rect">
                <a:avLst/>
              </a:prstGeom>
              <a:blipFill>
                <a:blip r:embed="rId6"/>
                <a:stretch>
                  <a:fillRect r="-42373" b="-9722"/>
                </a:stretch>
              </a:blipFill>
            </p:spPr>
            <p:txBody>
              <a:bodyPr/>
              <a:lstStyle/>
              <a:p>
                <a:r>
                  <a:rPr lang="en-US">
                    <a:noFill/>
                  </a:rPr>
                  <a:t> </a:t>
                </a:r>
              </a:p>
            </p:txBody>
          </p:sp>
        </mc:Fallback>
      </mc:AlternateContent>
      <p:sp>
        <p:nvSpPr>
          <p:cNvPr id="9" name="TextBox 8"/>
          <p:cNvSpPr txBox="1"/>
          <p:nvPr/>
        </p:nvSpPr>
        <p:spPr>
          <a:xfrm>
            <a:off x="2196145" y="5949110"/>
            <a:ext cx="935360" cy="27699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Eurostile LT Std"/>
                <a:ea typeface="+mn-ea"/>
                <a:cs typeface="+mn-cs"/>
              </a:rPr>
              <a:t>Actual</a:t>
            </a:r>
          </a:p>
        </p:txBody>
      </p:sp>
      <mc:AlternateContent xmlns:mc="http://schemas.openxmlformats.org/markup-compatibility/2006" xmlns:a14="http://schemas.microsoft.com/office/drawing/2010/main">
        <mc:Choice Requires="a14">
          <p:sp>
            <p:nvSpPr>
              <p:cNvPr id="19" name="TextBox 18"/>
              <p:cNvSpPr txBox="1"/>
              <p:nvPr/>
            </p:nvSpPr>
            <p:spPr>
              <a:xfrm>
                <a:off x="1404392" y="5940589"/>
                <a:ext cx="935360" cy="46935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Eurostile LT Std"/>
                    <a:ea typeface="+mn-ea"/>
                    <a:cs typeface="+mn-cs"/>
                  </a:rPr>
                  <a:t>Predicted</a:t>
                </a: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acc>
                            <m:accPr>
                              <m:chr m:val="̂"/>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acc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𝑦</m:t>
                              </m:r>
                            </m:e>
                          </m:acc>
                        </m:e>
                        <m:sup>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𝑖</m:t>
                          </m:r>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up>
                      </m:sSup>
                    </m:oMath>
                  </m:oMathPara>
                </a14:m>
                <a:endParaRPr kumimoji="0" lang="en-US" sz="1200" b="0" i="0" u="none" strike="noStrike" kern="1200" cap="none" spc="0" normalizeH="0" baseline="0" noProof="0" dirty="0">
                  <a:ln>
                    <a:noFill/>
                  </a:ln>
                  <a:solidFill>
                    <a:srgbClr val="000000"/>
                  </a:solidFill>
                  <a:effectLst/>
                  <a:uLnTx/>
                  <a:uFillTx/>
                  <a:latin typeface="Eurostile LT Std"/>
                  <a:ea typeface="+mn-ea"/>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404392" y="5940589"/>
                <a:ext cx="935360" cy="469359"/>
              </a:xfrm>
              <a:prstGeom prst="rect">
                <a:avLst/>
              </a:prstGeom>
              <a:blipFill>
                <a:blip r:embed="rId7"/>
                <a:stretch>
                  <a:fillRect t="-2597"/>
                </a:stretch>
              </a:blipFill>
            </p:spPr>
            <p:txBody>
              <a:bodyPr/>
              <a:lstStyle/>
              <a:p>
                <a:r>
                  <a:rPr lang="en-US">
                    <a:noFill/>
                  </a:rPr>
                  <a:t> </a:t>
                </a:r>
              </a:p>
            </p:txBody>
          </p:sp>
        </mc:Fallback>
      </mc:AlternateContent>
      <p:sp>
        <p:nvSpPr>
          <p:cNvPr id="10" name="Left Brace 9"/>
          <p:cNvSpPr/>
          <p:nvPr/>
        </p:nvSpPr>
        <p:spPr bwMode="auto">
          <a:xfrm rot="16200000">
            <a:off x="2405950" y="5644441"/>
            <a:ext cx="132884" cy="454531"/>
          </a:xfrm>
          <a:prstGeom prst="leftBrace">
            <a:avLst>
              <a:gd name="adj1" fmla="val 8333"/>
              <a:gd name="adj2" fmla="val 4732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 name="Left Brace 19"/>
          <p:cNvSpPr/>
          <p:nvPr/>
        </p:nvSpPr>
        <p:spPr bwMode="auto">
          <a:xfrm rot="16200000">
            <a:off x="1712186" y="5537220"/>
            <a:ext cx="98691" cy="725090"/>
          </a:xfrm>
          <a:prstGeom prst="leftBrace">
            <a:avLst>
              <a:gd name="adj1" fmla="val 8333"/>
              <a:gd name="adj2" fmla="val 4732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mc:AlternateContent xmlns:mc="http://schemas.openxmlformats.org/markup-compatibility/2006" xmlns:a14="http://schemas.microsoft.com/office/drawing/2010/main">
        <mc:Choice Requires="a14">
          <p:sp>
            <p:nvSpPr>
              <p:cNvPr id="21" name="TextBox 20"/>
              <p:cNvSpPr txBox="1"/>
              <p:nvPr/>
            </p:nvSpPr>
            <p:spPr>
              <a:xfrm>
                <a:off x="4967536" y="5485943"/>
                <a:ext cx="4176464" cy="84856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𝐽</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1"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𝐖</m:t>
                          </m:r>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𝑛</m:t>
                          </m:r>
                        </m:den>
                      </m:f>
                      <m:nary>
                        <m:naryPr>
                          <m: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naryPr>
                        <m:sub>
                          <m:r>
                            <m:rPr>
                              <m:brk m:alnAt="23"/>
                            </m:r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𝑖</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𝑛</m:t>
                          </m:r>
                        </m:sup>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ℒ</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𝑓</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𝑥</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up>
                                  </m:sSup>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𝐖</m:t>
                                  </m:r>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𝑦</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up>
                              </m:sSup>
                            </m:e>
                          </m:d>
                        </m:e>
                      </m:nary>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967536" y="5485943"/>
                <a:ext cx="4176464" cy="848566"/>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0457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7" grpId="0"/>
      <p:bldP spid="5" grpId="0"/>
      <p:bldP spid="9" grpId="0"/>
      <p:bldP spid="19" grpId="0"/>
      <p:bldP spid="10" grpId="0" animBg="1"/>
      <p:bldP spid="20" grpId="0" animBg="1"/>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Loss Functions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17</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mc:AlternateContent xmlns:mc="http://schemas.openxmlformats.org/markup-compatibility/2006" xmlns:a14="http://schemas.microsoft.com/office/drawing/2010/main">
        <mc:Choice Requires="a14">
          <p:sp>
            <p:nvSpPr>
              <p:cNvPr id="21" name="Content Placeholder 2"/>
              <p:cNvSpPr txBox="1">
                <a:spLocks/>
              </p:cNvSpPr>
              <p:nvPr/>
            </p:nvSpPr>
            <p:spPr>
              <a:xfrm>
                <a:off x="107504" y="1055645"/>
                <a:ext cx="8832916"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Loss function: a function to measure the goodness of the predictions (network performance)</a:t>
                </a: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Eurostile LT Std"/>
                  <a:ea typeface="+mn-ea"/>
                  <a:cs typeface="+mn-cs"/>
                </a:endParaRP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Choice of the loss function depends on the concrete problem or the distribution of the target variable</a:t>
                </a: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Eurostile LT Std"/>
                  <a:ea typeface="+mn-ea"/>
                  <a:cs typeface="+mn-cs"/>
                </a:endParaRP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000000"/>
                    </a:solidFill>
                    <a:effectLst/>
                    <a:uLnTx/>
                    <a:uFillTx/>
                    <a:latin typeface="Eurostile LT Std"/>
                    <a:ea typeface="+mn-ea"/>
                    <a:cs typeface="+mn-cs"/>
                  </a:rPr>
                  <a:t>Binary Cross Entropy Loss</a:t>
                </a: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 with models that output a probability between 0 and 1</a:t>
                </a: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Eurostile LT Std"/>
                  <a:ea typeface="+mn-ea"/>
                  <a:cs typeface="+mn-cs"/>
                </a:endParaRP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Eurostile LT Std"/>
                  <a:ea typeface="+mn-ea"/>
                  <a:cs typeface="+mn-cs"/>
                </a:endParaRP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Eurostile LT Std"/>
                  <a:ea typeface="+mn-ea"/>
                  <a:cs typeface="+mn-cs"/>
                </a:endParaRP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000000"/>
                    </a:solidFill>
                    <a:effectLst/>
                    <a:uLnTx/>
                    <a:uFillTx/>
                    <a:latin typeface="Eurostile LT Std"/>
                    <a:ea typeface="+mn-ea"/>
                    <a:cs typeface="+mn-cs"/>
                  </a:rPr>
                  <a:t>Cross Entropy Loss</a:t>
                </a: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 generalized the binary case (e.g., for multi-class classification) </a:t>
                </a: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000000"/>
                  </a:solidFill>
                  <a:effectLst/>
                  <a:uLnTx/>
                  <a:uFillTx/>
                  <a:latin typeface="Eurostile LT Std"/>
                  <a:ea typeface="+mn-ea"/>
                  <a:cs typeface="+mn-cs"/>
                </a:endParaRP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000000"/>
                  </a:solidFill>
                  <a:effectLst/>
                  <a:uLnTx/>
                  <a:uFillTx/>
                  <a:latin typeface="Eurostile LT Std"/>
                  <a:ea typeface="+mn-ea"/>
                  <a:cs typeface="+mn-cs"/>
                </a:endParaRP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000000"/>
                  </a:solidFill>
                  <a:effectLst/>
                  <a:uLnTx/>
                  <a:uFillTx/>
                  <a:latin typeface="Eurostile LT Std"/>
                  <a:ea typeface="+mn-ea"/>
                  <a:cs typeface="+mn-cs"/>
                </a:endParaRP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000000"/>
                    </a:solidFill>
                    <a:effectLst/>
                    <a:uLnTx/>
                    <a:uFillTx/>
                    <a:latin typeface="Eurostile LT Std"/>
                    <a:ea typeface="+mn-ea"/>
                    <a:cs typeface="+mn-cs"/>
                  </a:rPr>
                  <a:t>Mean Squared Error Loss</a:t>
                </a: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 with regression models that output continuous real numbers</a:t>
                </a: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14:m>
                  <m:oMath xmlns:m="http://schemas.openxmlformats.org/officeDocument/2006/math">
                    <m:sSub>
                      <m:sSubPr>
                        <m:ctrlPr>
                          <a:rPr kumimoji="0" lang="en-US" altLang="en-US" sz="1600" b="1" i="1" u="none" strike="noStrike" kern="0" cap="none" spc="0" normalizeH="0" baseline="0" noProof="0" dirty="0">
                            <a:ln>
                              <a:noFill/>
                            </a:ln>
                            <a:solidFill>
                              <a:srgbClr val="000000"/>
                            </a:solidFill>
                            <a:effectLst/>
                            <a:uLnTx/>
                            <a:uFillTx/>
                            <a:latin typeface="Cambria Math" panose="02040503050406030204" pitchFamily="18" charset="0"/>
                            <a:ea typeface="+mn-ea"/>
                            <a:cs typeface="+mn-cs"/>
                          </a:rPr>
                        </m:ctrlPr>
                      </m:sSubPr>
                      <m:e>
                        <m:r>
                          <a:rPr kumimoji="0" lang="en-US" altLang="en-US" sz="1600" b="1"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ℓ</m:t>
                        </m:r>
                      </m:e>
                      <m:sub>
                        <m:r>
                          <a:rPr kumimoji="0" lang="en-US" altLang="en-US" sz="1600" b="1"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𝟏</m:t>
                        </m:r>
                      </m:sub>
                    </m:sSub>
                  </m:oMath>
                </a14:m>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 loss:</a:t>
                </a: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14:m>
                  <m:oMath xmlns:m="http://schemas.openxmlformats.org/officeDocument/2006/math">
                    <m:sSub>
                      <m:sSubPr>
                        <m:ctrlPr>
                          <a:rPr kumimoji="0" lang="en-US" altLang="en-US" sz="1600" b="1" i="1" u="none" strike="noStrike" kern="0" cap="none" spc="0" normalizeH="0" baseline="0" noProof="0" dirty="0">
                            <a:ln>
                              <a:noFill/>
                            </a:ln>
                            <a:solidFill>
                              <a:srgbClr val="000000"/>
                            </a:solidFill>
                            <a:effectLst/>
                            <a:uLnTx/>
                            <a:uFillTx/>
                            <a:latin typeface="Cambria Math" panose="02040503050406030204" pitchFamily="18" charset="0"/>
                            <a:ea typeface="+mn-ea"/>
                            <a:cs typeface="+mn-cs"/>
                          </a:rPr>
                        </m:ctrlPr>
                      </m:sSubPr>
                      <m:e>
                        <m:r>
                          <a:rPr kumimoji="0" lang="en-US" altLang="en-US" sz="1600" b="1"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ℓ</m:t>
                        </m:r>
                      </m:e>
                      <m:sub>
                        <m:r>
                          <a:rPr kumimoji="0" lang="en-US" altLang="en-US" sz="1600" b="1"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𝟐</m:t>
                        </m:r>
                      </m:sub>
                    </m:sSub>
                  </m:oMath>
                </a14:m>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 loss:</a:t>
                </a:r>
                <a:endParaRPr kumimoji="0" lang="en-US" altLang="en-US" sz="1600" b="1" i="0" u="none" strike="noStrike" kern="0" cap="none" spc="0" normalizeH="0" baseline="0" noProof="0" dirty="0">
                  <a:ln>
                    <a:noFill/>
                  </a:ln>
                  <a:solidFill>
                    <a:srgbClr val="000000"/>
                  </a:solidFill>
                  <a:effectLst/>
                  <a:uLnTx/>
                  <a:uFillTx/>
                  <a:latin typeface="Eurostile LT Std"/>
                  <a:ea typeface="+mn-ea"/>
                  <a:cs typeface="+mn-cs"/>
                </a:endParaRP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endParaRPr kumimoji="0" lang="en-US" altLang="en-US" sz="1600" b="1" i="0" u="none" strike="noStrike" kern="0" cap="none" spc="0" normalizeH="0" baseline="0" noProof="0" dirty="0">
                  <a:ln>
                    <a:noFill/>
                  </a:ln>
                  <a:solidFill>
                    <a:srgbClr val="000000"/>
                  </a:solidFill>
                  <a:effectLst/>
                  <a:uLnTx/>
                  <a:uFillTx/>
                  <a:latin typeface="Eurostile LT Std"/>
                  <a:ea typeface="+mn-ea"/>
                  <a:cs typeface="+mn-cs"/>
                </a:endParaRPr>
              </a:p>
            </p:txBody>
          </p:sp>
        </mc:Choice>
        <mc:Fallback xmlns="">
          <p:sp>
            <p:nvSpPr>
              <p:cNvPr id="21" name="Content Placeholder 2"/>
              <p:cNvSpPr txBox="1">
                <a:spLocks noRot="1" noChangeAspect="1" noMove="1" noResize="1" noEditPoints="1" noAdjustHandles="1" noChangeArrowheads="1" noChangeShapeType="1" noTextEdit="1"/>
              </p:cNvSpPr>
              <p:nvPr/>
            </p:nvSpPr>
            <p:spPr>
              <a:xfrm>
                <a:off x="107504" y="1055645"/>
                <a:ext cx="8832916" cy="792162"/>
              </a:xfrm>
              <a:prstGeom prst="rect">
                <a:avLst/>
              </a:prstGeom>
              <a:blipFill>
                <a:blip r:embed="rId3"/>
                <a:stretch>
                  <a:fillRect l="-276" t="-2308" r="-69" b="-56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547664" y="2564904"/>
                <a:ext cx="6120680" cy="76450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𝐽</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𝐖</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𝑛</m:t>
                          </m:r>
                        </m:den>
                      </m:f>
                      <m:nary>
                        <m:naryPr>
                          <m: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naryPr>
                        <m:sub>
                          <m:r>
                            <m:rPr>
                              <m:brk m:alnAt="23"/>
                            </m:r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𝑖</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sub>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𝑛</m:t>
                          </m:r>
                        </m:sup>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𝑦</m:t>
                              </m:r>
                            </m:e>
                            <m:sup>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e>
                              </m:d>
                            </m:sup>
                          </m:sSup>
                          <m:func>
                            <m:func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log</m:t>
                              </m:r>
                            </m:fName>
                            <m:e>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acc>
                                    <m:accPr>
                                      <m:chr m:val="̂"/>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acc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𝑦</m:t>
                                      </m:r>
                                    </m:e>
                                  </m:acc>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up>
                              </m:sSup>
                            </m:e>
                          </m:func>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𝑦</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unc>
                            <m:func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Name>
                            <m:e>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acc>
                                    <m:accPr>
                                      <m:chr m:val="̂"/>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acc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𝑦</m:t>
                                      </m:r>
                                    </m:e>
                                  </m:acc>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e>
                          </m:func>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e>
                      </m:nary>
                    </m:oMath>
                  </m:oMathPara>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547664" y="2564904"/>
                <a:ext cx="6120680" cy="7645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463622" y="3482489"/>
                <a:ext cx="6120680" cy="81060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𝐽</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𝐖</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𝑛</m:t>
                          </m:r>
                        </m:den>
                      </m:f>
                      <m:nary>
                        <m:naryPr>
                          <m: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naryPr>
                        <m:sub>
                          <m:r>
                            <m:rPr>
                              <m:brk m:alnAt="23"/>
                            </m:r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𝑖</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sub>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𝑛</m:t>
                          </m:r>
                        </m:sup>
                        <m:e>
                          <m:nary>
                            <m:naryPr>
                              <m: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naryPr>
                            <m:sub>
                              <m:r>
                                <m:rPr>
                                  <m:brk m:alnAt="23"/>
                                </m:r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𝑘</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sub>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𝑘</m:t>
                              </m:r>
                            </m:sup>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𝑦</m:t>
                                  </m:r>
                                </m:e>
                                <m:sup>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𝑘</m:t>
                                      </m:r>
                                    </m:e>
                                  </m:d>
                                </m:sup>
                              </m:sSup>
                              <m:func>
                                <m:func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fName>
                                <m:e>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acc>
                                        <m:accPr>
                                          <m:chr m:val="̂"/>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acc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𝑦</m:t>
                                          </m:r>
                                        </m:e>
                                      </m:acc>
                                    </m:e>
                                    <m:sup>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𝑘</m:t>
                                          </m:r>
                                        </m:e>
                                      </m:d>
                                    </m:sup>
                                  </m:sSup>
                                </m:e>
                              </m:func>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e>
                          </m:nary>
                        </m:e>
                      </m:nary>
                    </m:oMath>
                  </m:oMathPara>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463622" y="3482489"/>
                <a:ext cx="6120680" cy="81060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402225" y="4509120"/>
                <a:ext cx="6120680" cy="76450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𝐽</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𝐖</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𝑛</m:t>
                          </m:r>
                        </m:den>
                      </m:f>
                      <m:nary>
                        <m:naryPr>
                          <m: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naryPr>
                        <m:sub>
                          <m:r>
                            <m:rPr>
                              <m:brk m:alnAt="23"/>
                            </m:r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𝑖</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sub>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𝑛</m:t>
                          </m:r>
                        </m:sup>
                        <m:e>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𝑦</m:t>
                                  </m:r>
                                </m:e>
                                <m:sup>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e>
                                  </m:d>
                                </m:sup>
                              </m:sSup>
                              <m:func>
                                <m:func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Name>
                                <m:e>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acc>
                                        <m:accPr>
                                          <m:chr m:val="̂"/>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acc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𝑦</m:t>
                                          </m:r>
                                        </m:e>
                                      </m:acc>
                                    </m:e>
                                    <m:sup>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e>
                                      </m:d>
                                    </m:sup>
                                  </m:sSup>
                                </m:e>
                              </m:func>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e>
                      </m:nary>
                    </m:oMath>
                  </m:oMathPara>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402225" y="4509120"/>
                <a:ext cx="6120680" cy="76450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115616" y="5013176"/>
                <a:ext cx="2851871" cy="76450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𝐽</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𝐖</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𝑛</m:t>
                          </m:r>
                        </m:den>
                      </m:f>
                      <m:nary>
                        <m:naryPr>
                          <m: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naryPr>
                        <m:sub>
                          <m:r>
                            <m:rPr>
                              <m:brk m:alnAt="23"/>
                            </m:r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𝑖</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sub>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𝑛</m:t>
                          </m:r>
                        </m:sup>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d>
                                <m:dPr>
                                  <m:begChr m:val="‖"/>
                                  <m:end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𝑦</m:t>
                                      </m:r>
                                    </m:e>
                                    <m:sup>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e>
                                      </m:d>
                                    </m:sup>
                                  </m:sSup>
                                  <m:func>
                                    <m:func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Name>
                                    <m:e>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acc>
                                            <m:accPr>
                                              <m:chr m:val="̂"/>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acc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𝑦</m:t>
                                              </m:r>
                                            </m:e>
                                          </m:acc>
                                        </m:e>
                                        <m:sup>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e>
                                          </m:d>
                                        </m:sup>
                                      </m:sSup>
                                    </m:e>
                                  </m:func>
                                </m:e>
                              </m:d>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e>
                      </m:nary>
                    </m:oMath>
                  </m:oMathPara>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115616" y="5013176"/>
                <a:ext cx="2851871" cy="76450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113802" y="5671741"/>
                <a:ext cx="2851871" cy="76450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𝐽</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𝐖</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𝑛</m:t>
                          </m:r>
                        </m:den>
                      </m:f>
                      <m:nary>
                        <m:naryPr>
                          <m: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naryPr>
                        <m:sub>
                          <m:r>
                            <m:rPr>
                              <m:brk m:alnAt="23"/>
                            </m:r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𝑖</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sub>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𝑛</m:t>
                          </m:r>
                        </m:sup>
                        <m:e>
                          <m:sSubSup>
                            <m:sSub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SupPr>
                            <m:e>
                              <m:d>
                                <m:dPr>
                                  <m:begChr m:val="‖"/>
                                  <m:end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𝑦</m:t>
                                      </m:r>
                                    </m:e>
                                    <m:sup>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e>
                                      </m:d>
                                    </m:sup>
                                  </m:sSup>
                                  <m:func>
                                    <m:func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Name>
                                    <m:e>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acc>
                                            <m:accPr>
                                              <m:chr m:val="̂"/>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acc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𝑦</m:t>
                                              </m:r>
                                            </m:e>
                                          </m:acc>
                                        </m:e>
                                        <m:sup>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e>
                                          </m:d>
                                        </m:sup>
                                      </m:sSup>
                                    </m:e>
                                  </m:func>
                                </m:e>
                              </m:d>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sub>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sup>
                          </m:sSubSup>
                        </m:e>
                      </m:nary>
                    </m:oMath>
                  </m:oMathPara>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113802" y="5671741"/>
                <a:ext cx="2851871" cy="76450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842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20"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Computational Graphs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18</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8" name="Content Placeholder 2"/>
          <p:cNvSpPr txBox="1">
            <a:spLocks/>
          </p:cNvSpPr>
          <p:nvPr/>
        </p:nvSpPr>
        <p:spPr>
          <a:xfrm>
            <a:off x="-181079" y="1120567"/>
            <a:ext cx="8929916"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Directional graph</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Matrix operations are represented as compute nodes.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Vertex nodes are variables or operators like +, --, *, /, log(), </a:t>
            </a:r>
            <a:r>
              <a:rPr kumimoji="0" lang="en-US" altLang="en-US" sz="1600" b="0" i="0" u="none" strike="noStrike" kern="0" cap="none" spc="0" normalizeH="0" baseline="0" noProof="0" dirty="0" err="1">
                <a:ln>
                  <a:noFill/>
                </a:ln>
                <a:solidFill>
                  <a:srgbClr val="000000"/>
                </a:solidFill>
                <a:effectLst/>
                <a:uLnTx/>
                <a:uFillTx/>
                <a:latin typeface="Eurostile LT Std"/>
                <a:ea typeface="+mn-ea"/>
                <a:cs typeface="+mn-cs"/>
              </a:rPr>
              <a:t>exp</a:t>
            </a: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 …</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Directional edges show flow of inputs to vertices</a:t>
            </a:r>
          </a:p>
        </p:txBody>
      </p:sp>
      <p:pic>
        <p:nvPicPr>
          <p:cNvPr id="2" name="Picture 1"/>
          <p:cNvPicPr>
            <a:picLocks noChangeAspect="1"/>
          </p:cNvPicPr>
          <p:nvPr/>
        </p:nvPicPr>
        <p:blipFill>
          <a:blip r:embed="rId3"/>
          <a:stretch>
            <a:fillRect/>
          </a:stretch>
        </p:blipFill>
        <p:spPr>
          <a:xfrm>
            <a:off x="1475656" y="3284984"/>
            <a:ext cx="6991739" cy="2898710"/>
          </a:xfrm>
          <a:prstGeom prst="rect">
            <a:avLst/>
          </a:prstGeom>
        </p:spPr>
      </p:pic>
      <p:pic>
        <p:nvPicPr>
          <p:cNvPr id="3" name="Picture 2"/>
          <p:cNvPicPr>
            <a:picLocks noChangeAspect="1"/>
          </p:cNvPicPr>
          <p:nvPr/>
        </p:nvPicPr>
        <p:blipFill>
          <a:blip r:embed="rId4"/>
          <a:stretch>
            <a:fillRect/>
          </a:stretch>
        </p:blipFill>
        <p:spPr>
          <a:xfrm>
            <a:off x="441714" y="2763661"/>
            <a:ext cx="2761861" cy="360784"/>
          </a:xfrm>
          <a:prstGeom prst="rect">
            <a:avLst/>
          </a:prstGeom>
        </p:spPr>
      </p:pic>
    </p:spTree>
    <p:extLst>
      <p:ext uri="{BB962C8B-B14F-4D97-AF65-F5344CB8AC3E}">
        <p14:creationId xmlns:p14="http://schemas.microsoft.com/office/powerpoint/2010/main" val="106121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Computational Graphs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19</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8" name="Content Placeholder 2"/>
          <p:cNvSpPr txBox="1">
            <a:spLocks/>
          </p:cNvSpPr>
          <p:nvPr/>
        </p:nvSpPr>
        <p:spPr>
          <a:xfrm>
            <a:off x="-181079" y="1120567"/>
            <a:ext cx="8929916"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Directional graph</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Matrix operations are represented as compute nodes.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Vertex nodes are variables or operators like +, --, *, /, log(), </a:t>
            </a:r>
            <a:r>
              <a:rPr kumimoji="0" lang="en-US" altLang="en-US" sz="1600" b="0" i="0" u="none" strike="noStrike" kern="0" cap="none" spc="0" normalizeH="0" baseline="0" noProof="0" dirty="0" err="1">
                <a:ln>
                  <a:noFill/>
                </a:ln>
                <a:solidFill>
                  <a:srgbClr val="000000"/>
                </a:solidFill>
                <a:effectLst/>
                <a:uLnTx/>
                <a:uFillTx/>
                <a:latin typeface="Eurostile LT Std"/>
                <a:ea typeface="+mn-ea"/>
                <a:cs typeface="+mn-cs"/>
              </a:rPr>
              <a:t>exp</a:t>
            </a: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 …</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Directional edges show flow of inputs to vertices</a:t>
            </a:r>
          </a:p>
        </p:txBody>
      </p:sp>
      <p:pic>
        <p:nvPicPr>
          <p:cNvPr id="3" name="Picture 2"/>
          <p:cNvPicPr>
            <a:picLocks noChangeAspect="1"/>
          </p:cNvPicPr>
          <p:nvPr/>
        </p:nvPicPr>
        <p:blipFill>
          <a:blip r:embed="rId3"/>
          <a:stretch>
            <a:fillRect/>
          </a:stretch>
        </p:blipFill>
        <p:spPr>
          <a:xfrm>
            <a:off x="441714" y="2763661"/>
            <a:ext cx="2761861" cy="360784"/>
          </a:xfrm>
          <a:prstGeom prst="rect">
            <a:avLst/>
          </a:prstGeom>
        </p:spPr>
      </p:pic>
      <p:pic>
        <p:nvPicPr>
          <p:cNvPr id="4" name="Picture 3"/>
          <p:cNvPicPr>
            <a:picLocks noChangeAspect="1"/>
          </p:cNvPicPr>
          <p:nvPr/>
        </p:nvPicPr>
        <p:blipFill>
          <a:blip r:embed="rId4"/>
          <a:stretch>
            <a:fillRect/>
          </a:stretch>
        </p:blipFill>
        <p:spPr>
          <a:xfrm>
            <a:off x="5738159" y="2813425"/>
            <a:ext cx="3010678" cy="311020"/>
          </a:xfrm>
          <a:prstGeom prst="rect">
            <a:avLst/>
          </a:prstGeom>
        </p:spPr>
      </p:pic>
      <p:pic>
        <p:nvPicPr>
          <p:cNvPr id="5" name="Picture 4"/>
          <p:cNvPicPr>
            <a:picLocks noChangeAspect="1"/>
          </p:cNvPicPr>
          <p:nvPr/>
        </p:nvPicPr>
        <p:blipFill>
          <a:blip r:embed="rId5"/>
          <a:stretch>
            <a:fillRect/>
          </a:stretch>
        </p:blipFill>
        <p:spPr>
          <a:xfrm>
            <a:off x="1187624" y="3284984"/>
            <a:ext cx="7165910" cy="2873829"/>
          </a:xfrm>
          <a:prstGeom prst="rect">
            <a:avLst/>
          </a:prstGeom>
        </p:spPr>
      </p:pic>
    </p:spTree>
    <p:extLst>
      <p:ext uri="{BB962C8B-B14F-4D97-AF65-F5344CB8AC3E}">
        <p14:creationId xmlns:p14="http://schemas.microsoft.com/office/powerpoint/2010/main" val="783410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Machine Learning </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pic>
        <p:nvPicPr>
          <p:cNvPr id="6" name="Picture 5"/>
          <p:cNvPicPr>
            <a:picLocks noChangeAspect="1"/>
          </p:cNvPicPr>
          <p:nvPr/>
        </p:nvPicPr>
        <p:blipFill rotWithShape="1">
          <a:blip r:embed="rId3"/>
          <a:srcRect l="686" t="956" r="-686" b="737"/>
          <a:stretch/>
        </p:blipFill>
        <p:spPr>
          <a:xfrm>
            <a:off x="1069863" y="1290119"/>
            <a:ext cx="6788621" cy="4808780"/>
          </a:xfrm>
          <a:prstGeom prst="rect">
            <a:avLst/>
          </a:prstGeom>
        </p:spPr>
      </p:pic>
    </p:spTree>
    <p:extLst>
      <p:ext uri="{BB962C8B-B14F-4D97-AF65-F5344CB8AC3E}">
        <p14:creationId xmlns:p14="http://schemas.microsoft.com/office/powerpoint/2010/main" val="252251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Computational Graphs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20</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8" name="Content Placeholder 2"/>
          <p:cNvSpPr txBox="1">
            <a:spLocks/>
          </p:cNvSpPr>
          <p:nvPr/>
        </p:nvSpPr>
        <p:spPr>
          <a:xfrm>
            <a:off x="-181079" y="1120567"/>
            <a:ext cx="8929916"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A neural network can be represented as a computational graph...</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it has compute nodes (operations)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it has edges that connect nodes (data flow)</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it is directional</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it can be organized into ‘layers’</a:t>
            </a:r>
          </a:p>
        </p:txBody>
      </p:sp>
      <p:pic>
        <p:nvPicPr>
          <p:cNvPr id="4" name="Picture 3"/>
          <p:cNvPicPr>
            <a:picLocks noChangeAspect="1"/>
          </p:cNvPicPr>
          <p:nvPr/>
        </p:nvPicPr>
        <p:blipFill>
          <a:blip r:embed="rId3"/>
          <a:stretch>
            <a:fillRect/>
          </a:stretch>
        </p:blipFill>
        <p:spPr>
          <a:xfrm>
            <a:off x="971600" y="2924944"/>
            <a:ext cx="7340082" cy="3197290"/>
          </a:xfrm>
          <a:prstGeom prst="rect">
            <a:avLst/>
          </a:prstGeom>
        </p:spPr>
      </p:pic>
    </p:spTree>
    <p:extLst>
      <p:ext uri="{BB962C8B-B14F-4D97-AF65-F5344CB8AC3E}">
        <p14:creationId xmlns:p14="http://schemas.microsoft.com/office/powerpoint/2010/main" val="301573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Computing Gradients: Backpropagation</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21</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19" name="Content Placeholder 2"/>
          <p:cNvSpPr txBox="1">
            <a:spLocks/>
          </p:cNvSpPr>
          <p:nvPr/>
        </p:nvSpPr>
        <p:spPr>
          <a:xfrm>
            <a:off x="-181079" y="2923179"/>
            <a:ext cx="8713519"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altLang="en-US" sz="1400" b="1" i="0" u="none" strike="noStrike" kern="0" cap="none" spc="0" normalizeH="0" baseline="0" noProof="0" dirty="0">
                <a:ln>
                  <a:noFill/>
                </a:ln>
                <a:solidFill>
                  <a:srgbClr val="000000"/>
                </a:solidFill>
                <a:effectLst/>
                <a:uLnTx/>
                <a:uFillTx/>
                <a:latin typeface="Eurostile LT Std"/>
                <a:ea typeface="+mn-ea"/>
                <a:cs typeface="+mn-cs"/>
              </a:rPr>
              <a:t>A simple example</a:t>
            </a:r>
          </a:p>
        </p:txBody>
      </p:sp>
      <p:pic>
        <p:nvPicPr>
          <p:cNvPr id="4" name="Picture 3"/>
          <p:cNvPicPr>
            <a:picLocks noChangeAspect="1"/>
          </p:cNvPicPr>
          <p:nvPr/>
        </p:nvPicPr>
        <p:blipFill>
          <a:blip r:embed="rId3"/>
          <a:stretch>
            <a:fillRect/>
          </a:stretch>
        </p:blipFill>
        <p:spPr>
          <a:xfrm>
            <a:off x="1547413" y="3507709"/>
            <a:ext cx="5977735" cy="2513579"/>
          </a:xfrm>
          <a:prstGeom prst="rect">
            <a:avLst/>
          </a:prstGeom>
        </p:spPr>
      </p:pic>
      <p:sp>
        <p:nvSpPr>
          <p:cNvPr id="11" name="Content Placeholder 2"/>
          <p:cNvSpPr txBox="1">
            <a:spLocks/>
          </p:cNvSpPr>
          <p:nvPr/>
        </p:nvSpPr>
        <p:spPr>
          <a:xfrm>
            <a:off x="-181079" y="1120567"/>
            <a:ext cx="9217575"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Neural nets will be very large: impractical to write down gradient formula by hand for all parameters</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Backpropagation = recursive application of the chain rule along a computational graph to compute the gradients of all inputs/parameters/intermediates</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Forward: compute result of an operation and save any intermediates needed for gradient computation in memory</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Backward: apply the chain rule to compute the gradient of the loss function with respect to the inputs</a:t>
            </a:r>
          </a:p>
        </p:txBody>
      </p:sp>
      <mc:AlternateContent xmlns:mc="http://schemas.openxmlformats.org/markup-compatibility/2006" xmlns:a14="http://schemas.microsoft.com/office/drawing/2010/main">
        <mc:Choice Requires="a14">
          <p:sp>
            <p:nvSpPr>
              <p:cNvPr id="2" name="TextBox 1"/>
              <p:cNvSpPr txBox="1"/>
              <p:nvPr/>
            </p:nvSpPr>
            <p:spPr>
              <a:xfrm>
                <a:off x="2083954" y="2938445"/>
                <a:ext cx="2091726" cy="276999"/>
              </a:xfrm>
              <a:prstGeom prst="rect">
                <a:avLst/>
              </a:prstGeom>
              <a:noFill/>
            </p:spPr>
            <p:txBody>
              <a:bodyPr wrap="non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𝑓</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𝑦</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𝑧</m:t>
                          </m:r>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𝑦</m:t>
                          </m:r>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𝑧</m:t>
                      </m:r>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083954" y="2938445"/>
                <a:ext cx="2091726" cy="276999"/>
              </a:xfrm>
              <a:prstGeom prst="rect">
                <a:avLst/>
              </a:prstGeom>
              <a:blipFill>
                <a:blip r:embed="rId4"/>
                <a:stretch>
                  <a:fillRect l="-3207" r="-875" b="-37778"/>
                </a:stretch>
              </a:blipFill>
            </p:spPr>
            <p:txBody>
              <a:bodyPr/>
              <a:lstStyle/>
              <a:p>
                <a:r>
                  <a:rPr lang="en-US">
                    <a:noFill/>
                  </a:rPr>
                  <a:t> </a:t>
                </a:r>
              </a:p>
            </p:txBody>
          </p:sp>
        </mc:Fallback>
      </mc:AlternateContent>
      <p:sp>
        <p:nvSpPr>
          <p:cNvPr id="3" name="Rectangle 2"/>
          <p:cNvSpPr/>
          <p:nvPr/>
        </p:nvSpPr>
        <p:spPr bwMode="auto">
          <a:xfrm>
            <a:off x="4355976" y="3933056"/>
            <a:ext cx="288032" cy="3600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 name="Rectangle 11"/>
          <p:cNvSpPr/>
          <p:nvPr/>
        </p:nvSpPr>
        <p:spPr bwMode="auto">
          <a:xfrm>
            <a:off x="6948264" y="4700335"/>
            <a:ext cx="360040" cy="3600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TextBox 5"/>
          <p:cNvSpPr txBox="1"/>
          <p:nvPr/>
        </p:nvSpPr>
        <p:spPr>
          <a:xfrm>
            <a:off x="7234835" y="5909241"/>
            <a:ext cx="1656184" cy="27699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On the whiteboard …</a:t>
            </a:r>
          </a:p>
        </p:txBody>
      </p:sp>
      <mc:AlternateContent xmlns:mc="http://schemas.openxmlformats.org/markup-compatibility/2006" xmlns:a14="http://schemas.microsoft.com/office/drawing/2010/main">
        <mc:Choice Requires="a14">
          <p:sp>
            <p:nvSpPr>
              <p:cNvPr id="8" name="TextBox 7"/>
              <p:cNvSpPr txBox="1"/>
              <p:nvPr/>
            </p:nvSpPr>
            <p:spPr>
              <a:xfrm>
                <a:off x="6335588" y="3739422"/>
                <a:ext cx="1945431" cy="49885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Want: </a:t>
                </a:r>
                <a14:m>
                  <m:oMath xmlns:m="http://schemas.openxmlformats.org/officeDocument/2006/math">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𝑓</m:t>
                        </m:r>
                      </m:num>
                      <m:den>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den>
                    </m:f>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𝑓</m:t>
                        </m:r>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𝑦</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𝑓</m:t>
                        </m:r>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𝑧</m:t>
                        </m:r>
                      </m:den>
                    </m:f>
                  </m:oMath>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335588" y="3739422"/>
                <a:ext cx="1945431" cy="498855"/>
              </a:xfrm>
              <a:prstGeom prst="rect">
                <a:avLst/>
              </a:prstGeom>
              <a:blipFill>
                <a:blip r:embed="rId5"/>
                <a:stretch>
                  <a:fillRect l="-1567" b="-2439"/>
                </a:stretch>
              </a:blipFill>
            </p:spPr>
            <p:txBody>
              <a:bodyPr/>
              <a:lstStyle/>
              <a:p>
                <a:r>
                  <a:rPr lang="en-US">
                    <a:noFill/>
                  </a:rPr>
                  <a:t> </a:t>
                </a:r>
              </a:p>
            </p:txBody>
          </p:sp>
        </mc:Fallback>
      </mc:AlternateContent>
    </p:spTree>
    <p:extLst>
      <p:ext uri="{BB962C8B-B14F-4D97-AF65-F5344CB8AC3E}">
        <p14:creationId xmlns:p14="http://schemas.microsoft.com/office/powerpoint/2010/main" val="379505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The Flow of the Gradients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22</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pic>
        <p:nvPicPr>
          <p:cNvPr id="5" name="Picture 4"/>
          <p:cNvPicPr>
            <a:picLocks noChangeAspect="1"/>
          </p:cNvPicPr>
          <p:nvPr/>
        </p:nvPicPr>
        <p:blipFill>
          <a:blip r:embed="rId3"/>
          <a:stretch>
            <a:fillRect/>
          </a:stretch>
        </p:blipFill>
        <p:spPr>
          <a:xfrm>
            <a:off x="323528" y="1502108"/>
            <a:ext cx="8234063" cy="4015124"/>
          </a:xfrm>
          <a:prstGeom prst="rect">
            <a:avLst/>
          </a:prstGeom>
        </p:spPr>
      </p:pic>
    </p:spTree>
    <p:extLst>
      <p:ext uri="{BB962C8B-B14F-4D97-AF65-F5344CB8AC3E}">
        <p14:creationId xmlns:p14="http://schemas.microsoft.com/office/powerpoint/2010/main" val="3827073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7132" y="1873214"/>
            <a:ext cx="1517249" cy="682290"/>
          </a:xfrm>
          <a:prstGeom prst="rect">
            <a:avLst/>
          </a:prstGeom>
        </p:spPr>
      </p:pic>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Backpropagation</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23</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19" name="Content Placeholder 2"/>
          <p:cNvSpPr txBox="1">
            <a:spLocks/>
          </p:cNvSpPr>
          <p:nvPr/>
        </p:nvSpPr>
        <p:spPr>
          <a:xfrm>
            <a:off x="-324544" y="1052736"/>
            <a:ext cx="8713519"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altLang="en-US" sz="1400" b="1" i="0" u="none" strike="noStrike" kern="0" cap="none" spc="0" normalizeH="0" baseline="0" noProof="0" dirty="0">
                <a:ln>
                  <a:noFill/>
                </a:ln>
                <a:solidFill>
                  <a:srgbClr val="000000"/>
                </a:solidFill>
                <a:effectLst/>
                <a:uLnTx/>
                <a:uFillTx/>
                <a:latin typeface="Eurostile LT Std"/>
                <a:ea typeface="+mn-ea"/>
                <a:cs typeface="+mn-cs"/>
              </a:rPr>
              <a:t>A </a:t>
            </a:r>
            <a:r>
              <a:rPr kumimoji="0" lang="en-US" altLang="en-US" sz="1400" b="1" i="0" u="none" strike="noStrike" kern="0" cap="none" spc="0" normalizeH="0" baseline="0" noProof="0" dirty="0" err="1">
                <a:ln>
                  <a:noFill/>
                </a:ln>
                <a:solidFill>
                  <a:srgbClr val="000000"/>
                </a:solidFill>
                <a:effectLst/>
                <a:uLnTx/>
                <a:uFillTx/>
                <a:latin typeface="Eurostile LT Std"/>
                <a:ea typeface="+mn-ea"/>
                <a:cs typeface="+mn-cs"/>
              </a:rPr>
              <a:t>vectorized</a:t>
            </a:r>
            <a:r>
              <a:rPr kumimoji="0" lang="en-US" altLang="en-US" sz="1400" b="1" i="0" u="none" strike="noStrike" kern="0" cap="none" spc="0" normalizeH="0" baseline="0" noProof="0" dirty="0">
                <a:ln>
                  <a:noFill/>
                </a:ln>
                <a:solidFill>
                  <a:srgbClr val="000000"/>
                </a:solidFill>
                <a:effectLst/>
                <a:uLnTx/>
                <a:uFillTx/>
                <a:latin typeface="Eurostile LT Std"/>
                <a:ea typeface="+mn-ea"/>
                <a:cs typeface="+mn-cs"/>
              </a:rPr>
              <a:t> example</a:t>
            </a:r>
          </a:p>
        </p:txBody>
      </p:sp>
      <p:pic>
        <p:nvPicPr>
          <p:cNvPr id="5" name="Picture 4"/>
          <p:cNvPicPr>
            <a:picLocks noChangeAspect="1"/>
          </p:cNvPicPr>
          <p:nvPr/>
        </p:nvPicPr>
        <p:blipFill>
          <a:blip r:embed="rId4"/>
          <a:stretch>
            <a:fillRect/>
          </a:stretch>
        </p:blipFill>
        <p:spPr>
          <a:xfrm>
            <a:off x="1517812" y="2172113"/>
            <a:ext cx="6658850" cy="2246981"/>
          </a:xfrm>
          <a:prstGeom prst="rect">
            <a:avLst/>
          </a:prstGeom>
        </p:spPr>
      </p:pic>
      <p:pic>
        <p:nvPicPr>
          <p:cNvPr id="6" name="Picture 5"/>
          <p:cNvPicPr>
            <a:picLocks noChangeAspect="1"/>
          </p:cNvPicPr>
          <p:nvPr/>
        </p:nvPicPr>
        <p:blipFill>
          <a:blip r:embed="rId5"/>
          <a:stretch>
            <a:fillRect/>
          </a:stretch>
        </p:blipFill>
        <p:spPr>
          <a:xfrm>
            <a:off x="27132" y="4589825"/>
            <a:ext cx="4250620" cy="1528831"/>
          </a:xfrm>
          <a:prstGeom prst="rect">
            <a:avLst/>
          </a:prstGeom>
        </p:spPr>
      </p:pic>
      <p:pic>
        <p:nvPicPr>
          <p:cNvPr id="8" name="Picture 7"/>
          <p:cNvPicPr>
            <a:picLocks noChangeAspect="1"/>
          </p:cNvPicPr>
          <p:nvPr/>
        </p:nvPicPr>
        <p:blipFill>
          <a:blip r:embed="rId6"/>
          <a:stretch>
            <a:fillRect/>
          </a:stretch>
        </p:blipFill>
        <p:spPr>
          <a:xfrm>
            <a:off x="827584" y="3356992"/>
            <a:ext cx="853791" cy="702062"/>
          </a:xfrm>
          <a:prstGeom prst="rect">
            <a:avLst/>
          </a:prstGeom>
        </p:spPr>
      </p:pic>
      <p:pic>
        <p:nvPicPr>
          <p:cNvPr id="9" name="Picture 8"/>
          <p:cNvPicPr>
            <a:picLocks noChangeAspect="1"/>
          </p:cNvPicPr>
          <p:nvPr/>
        </p:nvPicPr>
        <p:blipFill>
          <a:blip r:embed="rId7"/>
          <a:stretch>
            <a:fillRect/>
          </a:stretch>
        </p:blipFill>
        <p:spPr>
          <a:xfrm>
            <a:off x="4325066" y="2526218"/>
            <a:ext cx="1173200" cy="811282"/>
          </a:xfrm>
          <a:prstGeom prst="rect">
            <a:avLst/>
          </a:prstGeom>
        </p:spPr>
      </p:pic>
      <p:pic>
        <p:nvPicPr>
          <p:cNvPr id="10" name="Picture 9"/>
          <p:cNvPicPr>
            <a:picLocks noChangeAspect="1"/>
          </p:cNvPicPr>
          <p:nvPr/>
        </p:nvPicPr>
        <p:blipFill>
          <a:blip r:embed="rId8"/>
          <a:stretch>
            <a:fillRect/>
          </a:stretch>
        </p:blipFill>
        <p:spPr>
          <a:xfrm>
            <a:off x="7164288" y="3062868"/>
            <a:ext cx="649470" cy="274632"/>
          </a:xfrm>
          <a:prstGeom prst="rect">
            <a:avLst/>
          </a:prstGeom>
        </p:spPr>
      </p:pic>
      <p:pic>
        <p:nvPicPr>
          <p:cNvPr id="11" name="Picture 10"/>
          <p:cNvPicPr>
            <a:picLocks noChangeAspect="1"/>
          </p:cNvPicPr>
          <p:nvPr/>
        </p:nvPicPr>
        <p:blipFill>
          <a:blip r:embed="rId9"/>
          <a:stretch>
            <a:fillRect/>
          </a:stretch>
        </p:blipFill>
        <p:spPr>
          <a:xfrm>
            <a:off x="7236296" y="3582802"/>
            <a:ext cx="641828" cy="250575"/>
          </a:xfrm>
          <a:prstGeom prst="rect">
            <a:avLst/>
          </a:prstGeom>
        </p:spPr>
      </p:pic>
      <p:pic>
        <p:nvPicPr>
          <p:cNvPr id="12" name="Picture 11"/>
          <p:cNvPicPr>
            <a:picLocks noChangeAspect="1"/>
          </p:cNvPicPr>
          <p:nvPr/>
        </p:nvPicPr>
        <p:blipFill>
          <a:blip r:embed="rId10"/>
          <a:stretch>
            <a:fillRect/>
          </a:stretch>
        </p:blipFill>
        <p:spPr>
          <a:xfrm>
            <a:off x="6469391" y="4551003"/>
            <a:ext cx="1919584" cy="1406880"/>
          </a:xfrm>
          <a:prstGeom prst="rect">
            <a:avLst/>
          </a:prstGeom>
        </p:spPr>
      </p:pic>
      <p:pic>
        <p:nvPicPr>
          <p:cNvPr id="13" name="Picture 12"/>
          <p:cNvPicPr>
            <a:picLocks noChangeAspect="1"/>
          </p:cNvPicPr>
          <p:nvPr/>
        </p:nvPicPr>
        <p:blipFill>
          <a:blip r:embed="rId11"/>
          <a:stretch>
            <a:fillRect/>
          </a:stretch>
        </p:blipFill>
        <p:spPr>
          <a:xfrm>
            <a:off x="4352490" y="3628252"/>
            <a:ext cx="1103040" cy="790842"/>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2447255" y="1035125"/>
                <a:ext cx="4178052" cy="756233"/>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𝑓</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𝑾</m:t>
                          </m:r>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𝑾</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d>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nary>
                        <m:naryPr>
                          <m: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naryPr>
                        <m:sub>
                          <m:r>
                            <m:rPr>
                              <m:brk m:alnAt="23"/>
                            </m:r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sup>
                        <m:e>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𝑾</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d>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bSup>
                        </m:e>
                      </m:nary>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447255" y="1035125"/>
                <a:ext cx="4178052" cy="75623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804248" y="1328372"/>
                <a:ext cx="1872820" cy="276999"/>
              </a:xfrm>
              <a:prstGeom prst="rect">
                <a:avLst/>
              </a:prstGeom>
              <a:noFill/>
            </p:spPr>
            <p:txBody>
              <a:bodyPr wrap="non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𝑛</m:t>
                          </m:r>
                        </m:sup>
                      </m:s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𝑾</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ℝ</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𝑛</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𝑛</m:t>
                          </m:r>
                        </m:sup>
                      </m:sSup>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804248" y="1328372"/>
                <a:ext cx="1872820" cy="276999"/>
              </a:xfrm>
              <a:prstGeom prst="rect">
                <a:avLst/>
              </a:prstGeom>
              <a:blipFill>
                <a:blip r:embed="rId13"/>
                <a:stretch>
                  <a:fillRect l="-977" b="-8889"/>
                </a:stretch>
              </a:blipFill>
            </p:spPr>
            <p:txBody>
              <a:bodyPr/>
              <a:lstStyle/>
              <a:p>
                <a:r>
                  <a:rPr lang="en-US">
                    <a:noFill/>
                  </a:rPr>
                  <a:t> </a:t>
                </a:r>
              </a:p>
            </p:txBody>
          </p:sp>
        </mc:Fallback>
      </mc:AlternateContent>
    </p:spTree>
    <p:extLst>
      <p:ext uri="{BB962C8B-B14F-4D97-AF65-F5344CB8AC3E}">
        <p14:creationId xmlns:p14="http://schemas.microsoft.com/office/powerpoint/2010/main" val="379872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7132" y="1873214"/>
            <a:ext cx="1517249" cy="682290"/>
          </a:xfrm>
          <a:prstGeom prst="rect">
            <a:avLst/>
          </a:prstGeom>
        </p:spPr>
      </p:pic>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Backpropagation</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19" name="Content Placeholder 2"/>
          <p:cNvSpPr txBox="1">
            <a:spLocks/>
          </p:cNvSpPr>
          <p:nvPr/>
        </p:nvSpPr>
        <p:spPr>
          <a:xfrm>
            <a:off x="-324544" y="1052736"/>
            <a:ext cx="8713519"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altLang="en-US" sz="1400" b="1" i="0" u="none" strike="noStrike" kern="0" cap="none" spc="0" normalizeH="0" baseline="0" noProof="0" dirty="0">
                <a:ln>
                  <a:noFill/>
                </a:ln>
                <a:solidFill>
                  <a:srgbClr val="000000"/>
                </a:solidFill>
                <a:effectLst/>
                <a:uLnTx/>
                <a:uFillTx/>
                <a:latin typeface="Eurostile LT Std"/>
                <a:ea typeface="+mn-ea"/>
                <a:cs typeface="+mn-cs"/>
              </a:rPr>
              <a:t>A </a:t>
            </a:r>
            <a:r>
              <a:rPr kumimoji="0" lang="en-US" altLang="en-US" sz="1400" b="1" i="0" u="none" strike="noStrike" kern="0" cap="none" spc="0" normalizeH="0" baseline="0" noProof="0" dirty="0" err="1">
                <a:ln>
                  <a:noFill/>
                </a:ln>
                <a:solidFill>
                  <a:srgbClr val="000000"/>
                </a:solidFill>
                <a:effectLst/>
                <a:uLnTx/>
                <a:uFillTx/>
                <a:latin typeface="Eurostile LT Std"/>
                <a:ea typeface="+mn-ea"/>
                <a:cs typeface="+mn-cs"/>
              </a:rPr>
              <a:t>vectorized</a:t>
            </a:r>
            <a:r>
              <a:rPr kumimoji="0" lang="en-US" altLang="en-US" sz="1400" b="1" i="0" u="none" strike="noStrike" kern="0" cap="none" spc="0" normalizeH="0" baseline="0" noProof="0" dirty="0">
                <a:ln>
                  <a:noFill/>
                </a:ln>
                <a:solidFill>
                  <a:srgbClr val="000000"/>
                </a:solidFill>
                <a:effectLst/>
                <a:uLnTx/>
                <a:uFillTx/>
                <a:latin typeface="Eurostile LT Std"/>
                <a:ea typeface="+mn-ea"/>
                <a:cs typeface="+mn-cs"/>
              </a:rPr>
              <a:t> example</a:t>
            </a:r>
          </a:p>
        </p:txBody>
      </p:sp>
      <p:pic>
        <p:nvPicPr>
          <p:cNvPr id="5" name="Picture 4"/>
          <p:cNvPicPr>
            <a:picLocks noChangeAspect="1"/>
          </p:cNvPicPr>
          <p:nvPr/>
        </p:nvPicPr>
        <p:blipFill>
          <a:blip r:embed="rId4"/>
          <a:stretch>
            <a:fillRect/>
          </a:stretch>
        </p:blipFill>
        <p:spPr>
          <a:xfrm>
            <a:off x="1517812" y="2172113"/>
            <a:ext cx="6658850" cy="2246981"/>
          </a:xfrm>
          <a:prstGeom prst="rect">
            <a:avLst/>
          </a:prstGeom>
        </p:spPr>
      </p:pic>
      <p:pic>
        <p:nvPicPr>
          <p:cNvPr id="6" name="Picture 5"/>
          <p:cNvPicPr>
            <a:picLocks noChangeAspect="1"/>
          </p:cNvPicPr>
          <p:nvPr/>
        </p:nvPicPr>
        <p:blipFill>
          <a:blip r:embed="rId5"/>
          <a:stretch>
            <a:fillRect/>
          </a:stretch>
        </p:blipFill>
        <p:spPr>
          <a:xfrm>
            <a:off x="27132" y="4589825"/>
            <a:ext cx="4250620" cy="1528831"/>
          </a:xfrm>
          <a:prstGeom prst="rect">
            <a:avLst/>
          </a:prstGeom>
        </p:spPr>
      </p:pic>
      <p:pic>
        <p:nvPicPr>
          <p:cNvPr id="8" name="Picture 7"/>
          <p:cNvPicPr>
            <a:picLocks noChangeAspect="1"/>
          </p:cNvPicPr>
          <p:nvPr/>
        </p:nvPicPr>
        <p:blipFill>
          <a:blip r:embed="rId6"/>
          <a:stretch>
            <a:fillRect/>
          </a:stretch>
        </p:blipFill>
        <p:spPr>
          <a:xfrm>
            <a:off x="827584" y="3356992"/>
            <a:ext cx="853791" cy="702062"/>
          </a:xfrm>
          <a:prstGeom prst="rect">
            <a:avLst/>
          </a:prstGeom>
        </p:spPr>
      </p:pic>
      <p:pic>
        <p:nvPicPr>
          <p:cNvPr id="9" name="Picture 8"/>
          <p:cNvPicPr>
            <a:picLocks noChangeAspect="1"/>
          </p:cNvPicPr>
          <p:nvPr/>
        </p:nvPicPr>
        <p:blipFill>
          <a:blip r:embed="rId7"/>
          <a:stretch>
            <a:fillRect/>
          </a:stretch>
        </p:blipFill>
        <p:spPr>
          <a:xfrm>
            <a:off x="4325066" y="2526218"/>
            <a:ext cx="1173200" cy="811282"/>
          </a:xfrm>
          <a:prstGeom prst="rect">
            <a:avLst/>
          </a:prstGeom>
        </p:spPr>
      </p:pic>
      <p:pic>
        <p:nvPicPr>
          <p:cNvPr id="10" name="Picture 9"/>
          <p:cNvPicPr>
            <a:picLocks noChangeAspect="1"/>
          </p:cNvPicPr>
          <p:nvPr/>
        </p:nvPicPr>
        <p:blipFill>
          <a:blip r:embed="rId8"/>
          <a:stretch>
            <a:fillRect/>
          </a:stretch>
        </p:blipFill>
        <p:spPr>
          <a:xfrm>
            <a:off x="7164288" y="3062868"/>
            <a:ext cx="649470" cy="274632"/>
          </a:xfrm>
          <a:prstGeom prst="rect">
            <a:avLst/>
          </a:prstGeom>
        </p:spPr>
      </p:pic>
      <p:pic>
        <p:nvPicPr>
          <p:cNvPr id="11" name="Picture 10"/>
          <p:cNvPicPr>
            <a:picLocks noChangeAspect="1"/>
          </p:cNvPicPr>
          <p:nvPr/>
        </p:nvPicPr>
        <p:blipFill>
          <a:blip r:embed="rId9"/>
          <a:stretch>
            <a:fillRect/>
          </a:stretch>
        </p:blipFill>
        <p:spPr>
          <a:xfrm>
            <a:off x="7236296" y="3582802"/>
            <a:ext cx="641828" cy="250575"/>
          </a:xfrm>
          <a:prstGeom prst="rect">
            <a:avLst/>
          </a:prstGeom>
        </p:spPr>
      </p:pic>
      <p:pic>
        <p:nvPicPr>
          <p:cNvPr id="13" name="Picture 12"/>
          <p:cNvPicPr>
            <a:picLocks noChangeAspect="1"/>
          </p:cNvPicPr>
          <p:nvPr/>
        </p:nvPicPr>
        <p:blipFill>
          <a:blip r:embed="rId10"/>
          <a:stretch>
            <a:fillRect/>
          </a:stretch>
        </p:blipFill>
        <p:spPr>
          <a:xfrm>
            <a:off x="4352490" y="3628252"/>
            <a:ext cx="1103040" cy="790842"/>
          </a:xfrm>
          <a:prstGeom prst="rect">
            <a:avLst/>
          </a:prstGeom>
        </p:spPr>
      </p:pic>
      <p:pic>
        <p:nvPicPr>
          <p:cNvPr id="4" name="Picture 3"/>
          <p:cNvPicPr>
            <a:picLocks noChangeAspect="1"/>
          </p:cNvPicPr>
          <p:nvPr/>
        </p:nvPicPr>
        <p:blipFill>
          <a:blip r:embed="rId11"/>
          <a:stretch>
            <a:fillRect/>
          </a:stretch>
        </p:blipFill>
        <p:spPr>
          <a:xfrm>
            <a:off x="5599787" y="4016560"/>
            <a:ext cx="1976701" cy="684516"/>
          </a:xfrm>
          <a:prstGeom prst="rect">
            <a:avLst/>
          </a:prstGeom>
        </p:spPr>
      </p:pic>
      <p:pic>
        <p:nvPicPr>
          <p:cNvPr id="14" name="Picture 13"/>
          <p:cNvPicPr>
            <a:picLocks noChangeAspect="1"/>
          </p:cNvPicPr>
          <p:nvPr/>
        </p:nvPicPr>
        <p:blipFill>
          <a:blip r:embed="rId12"/>
          <a:stretch>
            <a:fillRect/>
          </a:stretch>
        </p:blipFill>
        <p:spPr>
          <a:xfrm>
            <a:off x="5484585" y="4732741"/>
            <a:ext cx="3407895" cy="1588899"/>
          </a:xfrm>
          <a:prstGeom prst="rect">
            <a:avLst/>
          </a:prstGeom>
        </p:spPr>
      </p:pic>
      <p:pic>
        <p:nvPicPr>
          <p:cNvPr id="15" name="Picture 14"/>
          <p:cNvPicPr>
            <a:picLocks noChangeAspect="1"/>
          </p:cNvPicPr>
          <p:nvPr/>
        </p:nvPicPr>
        <p:blipFill>
          <a:blip r:embed="rId13"/>
          <a:stretch>
            <a:fillRect/>
          </a:stretch>
        </p:blipFill>
        <p:spPr>
          <a:xfrm>
            <a:off x="27132" y="2685780"/>
            <a:ext cx="1786889" cy="644650"/>
          </a:xfrm>
          <a:prstGeom prst="rect">
            <a:avLst/>
          </a:prstGeom>
        </p:spPr>
      </p:pic>
      <p:pic>
        <p:nvPicPr>
          <p:cNvPr id="17" name="Picture 16"/>
          <p:cNvPicPr>
            <a:picLocks noChangeAspect="1"/>
          </p:cNvPicPr>
          <p:nvPr/>
        </p:nvPicPr>
        <p:blipFill>
          <a:blip r:embed="rId14"/>
          <a:stretch>
            <a:fillRect/>
          </a:stretch>
        </p:blipFill>
        <p:spPr>
          <a:xfrm>
            <a:off x="6544313" y="1936333"/>
            <a:ext cx="2465360" cy="703669"/>
          </a:xfrm>
          <a:prstGeom prst="rect">
            <a:avLst/>
          </a:prstGeom>
        </p:spPr>
      </p:pic>
      <mc:AlternateContent xmlns:mc="http://schemas.openxmlformats.org/markup-compatibility/2006" xmlns:a14="http://schemas.microsoft.com/office/drawing/2010/main">
        <mc:Choice Requires="a14">
          <p:sp>
            <p:nvSpPr>
              <p:cNvPr id="22" name="TextBox 21"/>
              <p:cNvSpPr txBox="1"/>
              <p:nvPr/>
            </p:nvSpPr>
            <p:spPr>
              <a:xfrm>
                <a:off x="2447255" y="1035125"/>
                <a:ext cx="4178052" cy="756233"/>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𝑓</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𝑾</m:t>
                          </m:r>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𝑾</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d>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nary>
                        <m:naryPr>
                          <m: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naryPr>
                        <m:sub>
                          <m:r>
                            <m:rPr>
                              <m:brk m:alnAt="23"/>
                            </m:r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sup>
                        <m:e>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𝑾</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d>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bSup>
                        </m:e>
                      </m:nary>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2447255" y="1035125"/>
                <a:ext cx="4178052" cy="756233"/>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4951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7132" y="1873214"/>
            <a:ext cx="1517249" cy="682290"/>
          </a:xfrm>
          <a:prstGeom prst="rect">
            <a:avLst/>
          </a:prstGeom>
        </p:spPr>
      </p:pic>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Backpropagation</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25</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19" name="Content Placeholder 2"/>
          <p:cNvSpPr txBox="1">
            <a:spLocks/>
          </p:cNvSpPr>
          <p:nvPr/>
        </p:nvSpPr>
        <p:spPr>
          <a:xfrm>
            <a:off x="-324544" y="1052736"/>
            <a:ext cx="8713519"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altLang="en-US" sz="1400" b="1" i="0" u="none" strike="noStrike" kern="0" cap="none" spc="0" normalizeH="0" baseline="0" noProof="0" dirty="0">
                <a:ln>
                  <a:noFill/>
                </a:ln>
                <a:solidFill>
                  <a:srgbClr val="000000"/>
                </a:solidFill>
                <a:effectLst/>
                <a:uLnTx/>
                <a:uFillTx/>
                <a:latin typeface="Eurostile LT Std"/>
                <a:ea typeface="+mn-ea"/>
                <a:cs typeface="+mn-cs"/>
              </a:rPr>
              <a:t>A </a:t>
            </a:r>
            <a:r>
              <a:rPr kumimoji="0" lang="en-US" altLang="en-US" sz="1400" b="1" i="0" u="none" strike="noStrike" kern="0" cap="none" spc="0" normalizeH="0" baseline="0" noProof="0" dirty="0" err="1">
                <a:ln>
                  <a:noFill/>
                </a:ln>
                <a:solidFill>
                  <a:srgbClr val="000000"/>
                </a:solidFill>
                <a:effectLst/>
                <a:uLnTx/>
                <a:uFillTx/>
                <a:latin typeface="Eurostile LT Std"/>
                <a:ea typeface="+mn-ea"/>
                <a:cs typeface="+mn-cs"/>
              </a:rPr>
              <a:t>vectorized</a:t>
            </a:r>
            <a:r>
              <a:rPr kumimoji="0" lang="en-US" altLang="en-US" sz="1400" b="1" i="0" u="none" strike="noStrike" kern="0" cap="none" spc="0" normalizeH="0" baseline="0" noProof="0" dirty="0">
                <a:ln>
                  <a:noFill/>
                </a:ln>
                <a:solidFill>
                  <a:srgbClr val="000000"/>
                </a:solidFill>
                <a:effectLst/>
                <a:uLnTx/>
                <a:uFillTx/>
                <a:latin typeface="Eurostile LT Std"/>
                <a:ea typeface="+mn-ea"/>
                <a:cs typeface="+mn-cs"/>
              </a:rPr>
              <a:t> example</a:t>
            </a:r>
          </a:p>
        </p:txBody>
      </p:sp>
      <p:pic>
        <p:nvPicPr>
          <p:cNvPr id="5" name="Picture 4"/>
          <p:cNvPicPr>
            <a:picLocks noChangeAspect="1"/>
          </p:cNvPicPr>
          <p:nvPr/>
        </p:nvPicPr>
        <p:blipFill>
          <a:blip r:embed="rId4"/>
          <a:stretch>
            <a:fillRect/>
          </a:stretch>
        </p:blipFill>
        <p:spPr>
          <a:xfrm>
            <a:off x="1517812" y="2172113"/>
            <a:ext cx="6658850" cy="2246981"/>
          </a:xfrm>
          <a:prstGeom prst="rect">
            <a:avLst/>
          </a:prstGeom>
        </p:spPr>
      </p:pic>
      <p:pic>
        <p:nvPicPr>
          <p:cNvPr id="6" name="Picture 5"/>
          <p:cNvPicPr>
            <a:picLocks noChangeAspect="1"/>
          </p:cNvPicPr>
          <p:nvPr/>
        </p:nvPicPr>
        <p:blipFill>
          <a:blip r:embed="rId5"/>
          <a:stretch>
            <a:fillRect/>
          </a:stretch>
        </p:blipFill>
        <p:spPr>
          <a:xfrm>
            <a:off x="27132" y="4589825"/>
            <a:ext cx="4250620" cy="1528831"/>
          </a:xfrm>
          <a:prstGeom prst="rect">
            <a:avLst/>
          </a:prstGeom>
        </p:spPr>
      </p:pic>
      <p:pic>
        <p:nvPicPr>
          <p:cNvPr id="8" name="Picture 7"/>
          <p:cNvPicPr>
            <a:picLocks noChangeAspect="1"/>
          </p:cNvPicPr>
          <p:nvPr/>
        </p:nvPicPr>
        <p:blipFill>
          <a:blip r:embed="rId6"/>
          <a:stretch>
            <a:fillRect/>
          </a:stretch>
        </p:blipFill>
        <p:spPr>
          <a:xfrm>
            <a:off x="827584" y="3356992"/>
            <a:ext cx="853791" cy="702062"/>
          </a:xfrm>
          <a:prstGeom prst="rect">
            <a:avLst/>
          </a:prstGeom>
        </p:spPr>
      </p:pic>
      <p:pic>
        <p:nvPicPr>
          <p:cNvPr id="9" name="Picture 8"/>
          <p:cNvPicPr>
            <a:picLocks noChangeAspect="1"/>
          </p:cNvPicPr>
          <p:nvPr/>
        </p:nvPicPr>
        <p:blipFill>
          <a:blip r:embed="rId7"/>
          <a:stretch>
            <a:fillRect/>
          </a:stretch>
        </p:blipFill>
        <p:spPr>
          <a:xfrm>
            <a:off x="4325066" y="2526218"/>
            <a:ext cx="1173200" cy="811282"/>
          </a:xfrm>
          <a:prstGeom prst="rect">
            <a:avLst/>
          </a:prstGeom>
        </p:spPr>
      </p:pic>
      <p:pic>
        <p:nvPicPr>
          <p:cNvPr id="10" name="Picture 9"/>
          <p:cNvPicPr>
            <a:picLocks noChangeAspect="1"/>
          </p:cNvPicPr>
          <p:nvPr/>
        </p:nvPicPr>
        <p:blipFill>
          <a:blip r:embed="rId8"/>
          <a:stretch>
            <a:fillRect/>
          </a:stretch>
        </p:blipFill>
        <p:spPr>
          <a:xfrm>
            <a:off x="7164288" y="3062868"/>
            <a:ext cx="649470" cy="274632"/>
          </a:xfrm>
          <a:prstGeom prst="rect">
            <a:avLst/>
          </a:prstGeom>
        </p:spPr>
      </p:pic>
      <p:pic>
        <p:nvPicPr>
          <p:cNvPr id="11" name="Picture 10"/>
          <p:cNvPicPr>
            <a:picLocks noChangeAspect="1"/>
          </p:cNvPicPr>
          <p:nvPr/>
        </p:nvPicPr>
        <p:blipFill>
          <a:blip r:embed="rId9"/>
          <a:stretch>
            <a:fillRect/>
          </a:stretch>
        </p:blipFill>
        <p:spPr>
          <a:xfrm>
            <a:off x="7236296" y="3582802"/>
            <a:ext cx="641828" cy="250575"/>
          </a:xfrm>
          <a:prstGeom prst="rect">
            <a:avLst/>
          </a:prstGeom>
        </p:spPr>
      </p:pic>
      <p:pic>
        <p:nvPicPr>
          <p:cNvPr id="13" name="Picture 12"/>
          <p:cNvPicPr>
            <a:picLocks noChangeAspect="1"/>
          </p:cNvPicPr>
          <p:nvPr/>
        </p:nvPicPr>
        <p:blipFill>
          <a:blip r:embed="rId10"/>
          <a:stretch>
            <a:fillRect/>
          </a:stretch>
        </p:blipFill>
        <p:spPr>
          <a:xfrm>
            <a:off x="4352490" y="3628252"/>
            <a:ext cx="1103040" cy="790842"/>
          </a:xfrm>
          <a:prstGeom prst="rect">
            <a:avLst/>
          </a:prstGeom>
        </p:spPr>
      </p:pic>
      <p:pic>
        <p:nvPicPr>
          <p:cNvPr id="15" name="Picture 14"/>
          <p:cNvPicPr>
            <a:picLocks noChangeAspect="1"/>
          </p:cNvPicPr>
          <p:nvPr/>
        </p:nvPicPr>
        <p:blipFill>
          <a:blip r:embed="rId11"/>
          <a:stretch>
            <a:fillRect/>
          </a:stretch>
        </p:blipFill>
        <p:spPr>
          <a:xfrm>
            <a:off x="27132" y="2685780"/>
            <a:ext cx="1786889" cy="644650"/>
          </a:xfrm>
          <a:prstGeom prst="rect">
            <a:avLst/>
          </a:prstGeom>
        </p:spPr>
      </p:pic>
      <p:pic>
        <p:nvPicPr>
          <p:cNvPr id="12" name="Picture 11"/>
          <p:cNvPicPr>
            <a:picLocks noChangeAspect="1"/>
          </p:cNvPicPr>
          <p:nvPr/>
        </p:nvPicPr>
        <p:blipFill>
          <a:blip r:embed="rId12"/>
          <a:stretch>
            <a:fillRect/>
          </a:stretch>
        </p:blipFill>
        <p:spPr>
          <a:xfrm>
            <a:off x="4847237" y="4497110"/>
            <a:ext cx="1736586" cy="1714259"/>
          </a:xfrm>
          <a:prstGeom prst="rect">
            <a:avLst/>
          </a:prstGeom>
        </p:spPr>
      </p:pic>
      <p:pic>
        <p:nvPicPr>
          <p:cNvPr id="20" name="Picture 19"/>
          <p:cNvPicPr>
            <a:picLocks noChangeAspect="1"/>
          </p:cNvPicPr>
          <p:nvPr/>
        </p:nvPicPr>
        <p:blipFill>
          <a:blip r:embed="rId13"/>
          <a:stretch>
            <a:fillRect/>
          </a:stretch>
        </p:blipFill>
        <p:spPr>
          <a:xfrm>
            <a:off x="6556914" y="1922914"/>
            <a:ext cx="2178104" cy="680163"/>
          </a:xfrm>
          <a:prstGeom prst="rect">
            <a:avLst/>
          </a:prstGeom>
        </p:spPr>
      </p:pic>
      <p:pic>
        <p:nvPicPr>
          <p:cNvPr id="21" name="Picture 20"/>
          <p:cNvPicPr>
            <a:picLocks noChangeAspect="1"/>
          </p:cNvPicPr>
          <p:nvPr/>
        </p:nvPicPr>
        <p:blipFill>
          <a:blip r:embed="rId14"/>
          <a:stretch>
            <a:fillRect/>
          </a:stretch>
        </p:blipFill>
        <p:spPr>
          <a:xfrm>
            <a:off x="445727" y="4064551"/>
            <a:ext cx="1235047" cy="660593"/>
          </a:xfrm>
          <a:prstGeom prst="rect">
            <a:avLst/>
          </a:prstGeom>
        </p:spPr>
      </p:pic>
      <mc:AlternateContent xmlns:mc="http://schemas.openxmlformats.org/markup-compatibility/2006" xmlns:a14="http://schemas.microsoft.com/office/drawing/2010/main">
        <mc:Choice Requires="a14">
          <p:sp>
            <p:nvSpPr>
              <p:cNvPr id="24" name="TextBox 23"/>
              <p:cNvSpPr txBox="1"/>
              <p:nvPr/>
            </p:nvSpPr>
            <p:spPr>
              <a:xfrm>
                <a:off x="2447255" y="1035125"/>
                <a:ext cx="4178052" cy="756233"/>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𝑓</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𝑾</m:t>
                          </m:r>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𝑾</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d>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nary>
                        <m:naryPr>
                          <m: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naryPr>
                        <m:sub>
                          <m:r>
                            <m:rPr>
                              <m:brk m:alnAt="23"/>
                            </m:r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sup>
                        <m:e>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𝑾</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d>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bSup>
                        </m:e>
                      </m:nary>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2447255" y="1035125"/>
                <a:ext cx="4178052" cy="756233"/>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222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Activation Functions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26</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pic>
        <p:nvPicPr>
          <p:cNvPr id="2" name="Picture 1"/>
          <p:cNvPicPr>
            <a:picLocks noChangeAspect="1"/>
          </p:cNvPicPr>
          <p:nvPr/>
        </p:nvPicPr>
        <p:blipFill rotWithShape="1">
          <a:blip r:embed="rId3"/>
          <a:srcRect l="54153"/>
          <a:stretch/>
        </p:blipFill>
        <p:spPr>
          <a:xfrm>
            <a:off x="2915816" y="1605401"/>
            <a:ext cx="1950843" cy="4559903"/>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5004048" y="1268760"/>
                <a:ext cx="4032447" cy="1863844"/>
              </a:xfrm>
              <a:prstGeom prst="rect">
                <a:avLst/>
              </a:prstGeom>
              <a:noFill/>
            </p:spPr>
            <p:txBody>
              <a:bodyPr wrap="square" rtlCol="0">
                <a:spAutoFit/>
              </a:bodyPr>
              <a:lstStyle/>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Eurostile LT Std"/>
                    <a:ea typeface="+mn-ea"/>
                    <a:cs typeface="+mn-cs"/>
                  </a:rPr>
                  <a:t>Squashes numbers to range [0,1]</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Eurostile LT Std"/>
                    <a:ea typeface="+mn-ea"/>
                    <a:cs typeface="+mn-cs"/>
                  </a:rPr>
                  <a:t>Historically popular (nice interpretation as a saturating “firing rate” of a neuron </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Eurostile LT Std"/>
                    <a:ea typeface="+mn-ea"/>
                    <a:cs typeface="+mn-cs"/>
                  </a:rPr>
                  <a:t>Sigmoid outputs are not zero-centered</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Eurostile LT Std"/>
                    <a:ea typeface="+mn-ea"/>
                    <a:cs typeface="+mn-cs"/>
                  </a:rPr>
                  <a:t>always positive and bounded.</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Eurostile LT Std"/>
                    <a:ea typeface="+mn-ea"/>
                    <a:cs typeface="+mn-cs"/>
                  </a:rPr>
                  <a:t>For</a:t>
                </a:r>
                <a:r>
                  <a:rPr kumimoji="0" lang="en-US" sz="1300" b="0" i="0" u="none" strike="noStrike" kern="1200" cap="none" spc="0" normalizeH="0" baseline="0" noProof="0" dirty="0">
                    <a:ln>
                      <a:noFill/>
                    </a:ln>
                    <a:solidFill>
                      <a:srgbClr val="000000"/>
                    </a:solidFill>
                    <a:effectLst/>
                    <a:uLnTx/>
                    <a:uFillTx/>
                    <a:latin typeface="Eurostile LT Std"/>
                    <a:ea typeface="+mn-ea"/>
                    <a:cs typeface="+mn-cs"/>
                  </a:rPr>
                  <a:t> </a:t>
                </a:r>
                <a14:m>
                  <m:oMath xmlns:m="http://schemas.openxmlformats.org/officeDocument/2006/math">
                    <m:d>
                      <m:dPr>
                        <m:begChr m:val="|"/>
                        <m:endChr m:val="|"/>
                        <m:ctrlP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d>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dirty="0">
                    <a:ln>
                      <a:noFill/>
                    </a:ln>
                    <a:solidFill>
                      <a:srgbClr val="000000"/>
                    </a:solidFill>
                    <a:effectLst/>
                    <a:uLnTx/>
                    <a:uFillTx/>
                    <a:latin typeface="Eurostile LT Std"/>
                    <a:ea typeface="+mn-ea"/>
                    <a:cs typeface="+mn-cs"/>
                  </a:rPr>
                  <a:t>large</a:t>
                </a:r>
                <a:r>
                  <a:rPr kumimoji="0" lang="en-US" sz="1300" b="0" i="0" u="none" strike="noStrike" kern="1200" cap="none" spc="0" normalizeH="0" baseline="0" noProof="0" dirty="0">
                    <a:ln>
                      <a:noFill/>
                    </a:ln>
                    <a:solidFill>
                      <a:srgbClr val="000000"/>
                    </a:solidFill>
                    <a:effectLst/>
                    <a:uLnTx/>
                    <a:uFillTx/>
                    <a:latin typeface="Eurostile LT Std"/>
                    <a:ea typeface="+mn-ea"/>
                    <a:cs typeface="+mn-cs"/>
                  </a:rPr>
                  <a:t>, </a:t>
                </a:r>
                <a14:m>
                  <m:oMath xmlns:m="http://schemas.openxmlformats.org/officeDocument/2006/math">
                    <m:sSup>
                      <m:sSupPr>
                        <m:ctrlP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𝜎</m:t>
                        </m:r>
                      </m:e>
                      <m:sup>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d>
                      <m:dPr>
                        <m:ctrlP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d>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oMath>
                </a14:m>
                <a:endParaRPr kumimoji="0" lang="en-US" sz="1300" b="0" i="0" u="none" strike="noStrike" kern="1200" cap="none" spc="0" normalizeH="0" baseline="0" noProof="0" dirty="0">
                  <a:ln>
                    <a:noFill/>
                  </a:ln>
                  <a:solidFill>
                    <a:srgbClr val="000000"/>
                  </a:solidFill>
                  <a:effectLst/>
                  <a:uLnTx/>
                  <a:uFillTx/>
                  <a:latin typeface="Eurostile LT Std"/>
                  <a:ea typeface="+mn-ea"/>
                  <a:cs typeface="+mn-cs"/>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Eurostile LT Std"/>
                    <a:ea typeface="+mn-ea"/>
                    <a:cs typeface="+mn-cs"/>
                  </a:rPr>
                  <a:t>Gradient becomes very small (“vanishing gradient problem”) – can make learning slow.</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14:m>
                  <m:oMath xmlns:m="http://schemas.openxmlformats.org/officeDocument/2006/math">
                    <m:f>
                      <m:fPr>
                        <m:ctrlP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num>
                      <m:den>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den>
                    </m:f>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𝜎</m:t>
                    </m:r>
                    <m:d>
                      <m:dPr>
                        <m:ctrlP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d>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𝜎</m:t>
                    </m:r>
                    <m:d>
                      <m:dPr>
                        <m:ctrlP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𝑥</m:t>
                        </m:r>
                      </m:e>
                    </m:d>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𝜎</m:t>
                    </m:r>
                    <m:d>
                      <m:dPr>
                        <m:ctrlP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𝑥</m:t>
                        </m:r>
                      </m:e>
                    </m:d>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sz="1300" b="0" i="0" u="none" strike="noStrike" kern="1200" cap="none" spc="0" normalizeH="0" baseline="0" noProof="0" dirty="0">
                  <a:ln>
                    <a:noFill/>
                  </a:ln>
                  <a:solidFill>
                    <a:srgbClr val="000000"/>
                  </a:solidFill>
                  <a:effectLst/>
                  <a:uLnTx/>
                  <a:uFillTx/>
                  <a:latin typeface="Eurostile LT Std"/>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004048" y="1268760"/>
                <a:ext cx="4032447" cy="1863844"/>
              </a:xfrm>
              <a:prstGeom prst="rect">
                <a:avLst/>
              </a:prstGeom>
              <a:blipFill>
                <a:blip r:embed="rId4"/>
                <a:stretch>
                  <a:fillRect l="-151" t="-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004048" y="3389664"/>
                <a:ext cx="3816424" cy="1509901"/>
              </a:xfrm>
              <a:prstGeom prst="rect">
                <a:avLst/>
              </a:prstGeom>
              <a:noFill/>
            </p:spPr>
            <p:txBody>
              <a:bodyPr wrap="square" rtlCol="0">
                <a:spAutoFit/>
              </a:bodyPr>
              <a:lstStyle/>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Eurostile LT Std"/>
                    <a:ea typeface="+mn-ea"/>
                    <a:cs typeface="+mn-cs"/>
                  </a:rPr>
                  <a:t>Squashes numbers to range [-1,1]</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Eurostile LT Std"/>
                    <a:ea typeface="+mn-ea"/>
                    <a:cs typeface="+mn-cs"/>
                  </a:rPr>
                  <a:t>“balanced” (positive and negative) and bounded.</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Eurostile LT Std"/>
                    <a:ea typeface="+mn-ea"/>
                    <a:cs typeface="+mn-cs"/>
                  </a:rPr>
                  <a:t>zero centered (nice) - symmetric</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Eurostile LT Std"/>
                    <a:ea typeface="+mn-ea"/>
                    <a:cs typeface="+mn-cs"/>
                  </a:rPr>
                  <a:t>Same vanishing gradient problem as the sigmoid function</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14:m>
                  <m:oMath xmlns:m="http://schemas.openxmlformats.org/officeDocument/2006/math">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𝑡𝑎𝑛h</m:t>
                    </m:r>
                    <m:d>
                      <m:dPr>
                        <m:ctrlP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d>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𝜎</m:t>
                    </m:r>
                    <m:d>
                      <m:dPr>
                        <m:ctrlP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𝑥</m:t>
                        </m:r>
                      </m:e>
                    </m:d>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oMath>
                </a14:m>
                <a:endParaRPr kumimoji="0" lang="en-US" sz="1300" b="0" i="0" u="none" strike="noStrike" kern="1200" cap="none" spc="0" normalizeH="0" baseline="0" noProof="0" dirty="0">
                  <a:ln>
                    <a:noFill/>
                  </a:ln>
                  <a:solidFill>
                    <a:srgbClr val="000000"/>
                  </a:solidFill>
                  <a:effectLst/>
                  <a:uLnTx/>
                  <a:uFillTx/>
                  <a:latin typeface="Eurostile LT Std"/>
                  <a:ea typeface="+mn-ea"/>
                  <a:cs typeface="+mn-cs"/>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14:m>
                  <m:oMath xmlns:m="http://schemas.openxmlformats.org/officeDocument/2006/math">
                    <m:f>
                      <m:fPr>
                        <m:ctrlP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num>
                      <m:den>
                        <m: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𝑥</m:t>
                        </m:r>
                      </m:den>
                    </m:f>
                    <m:r>
                      <m:rPr>
                        <m:sty m:val="p"/>
                      </m:rPr>
                      <a:rPr kumimoji="0" lang="en-US" sz="13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tanh</m:t>
                    </m:r>
                    <m:d>
                      <m:dPr>
                        <m:ctrlP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𝑥</m:t>
                        </m:r>
                      </m:e>
                    </m:d>
                    <m: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Sup>
                      <m:sSupPr>
                        <m:ctrlP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sz="13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tanh</m:t>
                        </m:r>
                        <m:d>
                          <m:dPr>
                            <m:ctrlP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𝑥</m:t>
                            </m:r>
                          </m:e>
                        </m:d>
                      </m:e>
                      <m:sup>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sup>
                    </m:sSup>
                  </m:oMath>
                </a14:m>
                <a:endParaRPr kumimoji="0" lang="en-US" sz="1300" b="0" i="0" u="none" strike="noStrike" kern="1200" cap="none" spc="0" normalizeH="0" baseline="0" noProof="0" dirty="0">
                  <a:ln>
                    <a:noFill/>
                  </a:ln>
                  <a:solidFill>
                    <a:srgbClr val="000000"/>
                  </a:solidFill>
                  <a:effectLst/>
                  <a:uLnTx/>
                  <a:uFillTx/>
                  <a:latin typeface="Eurostile LT Std"/>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004048" y="3389664"/>
                <a:ext cx="3816424" cy="1509901"/>
              </a:xfrm>
              <a:prstGeom prst="rect">
                <a:avLst/>
              </a:prstGeom>
              <a:blipFill>
                <a:blip r:embed="rId5"/>
                <a:stretch>
                  <a:fillRect l="-160" t="-4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984292" y="4972496"/>
                <a:ext cx="3757539" cy="1406539"/>
              </a:xfrm>
              <a:prstGeom prst="rect">
                <a:avLst/>
              </a:prstGeom>
              <a:noFill/>
            </p:spPr>
            <p:txBody>
              <a:bodyPr wrap="square" rtlCol="0">
                <a:spAutoFit/>
              </a:bodyPr>
              <a:lstStyle/>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Eurostile LT Std"/>
                    <a:ea typeface="+mn-ea"/>
                    <a:cs typeface="+mn-cs"/>
                  </a:rPr>
                  <a:t>Always positive and unbounded. </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Eurostile LT Std"/>
                    <a:ea typeface="+mn-ea"/>
                    <a:cs typeface="+mn-cs"/>
                  </a:rPr>
                  <a:t>Nice property: its derivative is 1 (and does not vanish) for positive values of </a:t>
                </a:r>
                <a14:m>
                  <m:oMath xmlns:m="http://schemas.openxmlformats.org/officeDocument/2006/math">
                    <m:r>
                      <a:rPr kumimoji="0" lang="en-US" sz="13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𝑥</m:t>
                    </m:r>
                  </m:oMath>
                </a14:m>
                <a:r>
                  <a:rPr kumimoji="0" lang="en-US" sz="1200" b="0" i="0" u="none" strike="noStrike" kern="1200" cap="none" spc="0" normalizeH="0" baseline="0" noProof="0" dirty="0">
                    <a:ln>
                      <a:noFill/>
                    </a:ln>
                    <a:solidFill>
                      <a:srgbClr val="000000"/>
                    </a:solidFill>
                    <a:effectLst/>
                    <a:uLnTx/>
                    <a:uFillTx/>
                    <a:latin typeface="Eurostile LT Std"/>
                    <a:ea typeface="+mn-ea"/>
                    <a:cs typeface="+mn-cs"/>
                  </a:rPr>
                  <a:t> (it has 0 derivative for negative values of </a:t>
                </a:r>
                <a14:m>
                  <m:oMath xmlns:m="http://schemas.openxmlformats.org/officeDocument/2006/math">
                    <m:r>
                      <a:rPr kumimoji="0" lang="en-US" sz="13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𝑥</m:t>
                    </m:r>
                  </m:oMath>
                </a14:m>
                <a:r>
                  <a:rPr kumimoji="0" lang="en-US" sz="1200" b="0" i="0" u="none" strike="noStrike" kern="1200" cap="none" spc="0" normalizeH="0" baseline="0" noProof="0" dirty="0">
                    <a:ln>
                      <a:noFill/>
                    </a:ln>
                    <a:solidFill>
                      <a:srgbClr val="000000"/>
                    </a:solidFill>
                    <a:effectLst/>
                    <a:uLnTx/>
                    <a:uFillTx/>
                    <a:latin typeface="Eurostile LT Std"/>
                    <a:ea typeface="+mn-ea"/>
                    <a:cs typeface="+mn-cs"/>
                  </a:rPr>
                  <a:t> though).</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Eurostile LT Std"/>
                    <a:ea typeface="+mn-ea"/>
                    <a:cs typeface="+mn-cs"/>
                  </a:rPr>
                  <a:t>Very popular – very computationally efficient </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Eurostile LT Std"/>
                    <a:ea typeface="+mn-ea"/>
                    <a:cs typeface="+mn-cs"/>
                  </a:rPr>
                  <a:t>Not zero-centered output</a:t>
                </a:r>
              </a:p>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Eurostile LT Std"/>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984292" y="4972496"/>
                <a:ext cx="3757539" cy="1406539"/>
              </a:xfrm>
              <a:prstGeom prst="rect">
                <a:avLst/>
              </a:prstGeom>
              <a:blipFill>
                <a:blip r:embed="rId6"/>
                <a:stretch>
                  <a:fillRect t="-870"/>
                </a:stretch>
              </a:blipFill>
            </p:spPr>
            <p:txBody>
              <a:bodyPr/>
              <a:lstStyle/>
              <a:p>
                <a:r>
                  <a:rPr lang="en-US">
                    <a:noFill/>
                  </a:rPr>
                  <a:t> </a:t>
                </a:r>
              </a:p>
            </p:txBody>
          </p:sp>
        </mc:Fallback>
      </mc:AlternateContent>
      <p:sp>
        <p:nvSpPr>
          <p:cNvPr id="11" name="Content Placeholder 2"/>
          <p:cNvSpPr txBox="1">
            <a:spLocks/>
          </p:cNvSpPr>
          <p:nvPr/>
        </p:nvSpPr>
        <p:spPr>
          <a:xfrm>
            <a:off x="179512" y="1029660"/>
            <a:ext cx="4499992" cy="575741"/>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266700" marR="0" lvl="1" indent="-174625"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The purpose of activation functions is to introduce </a:t>
            </a:r>
            <a:r>
              <a:rPr kumimoji="0" lang="en-US" altLang="en-US" sz="1400" b="1" i="0" u="none" strike="noStrike" kern="0" cap="none" spc="0" normalizeH="0" baseline="0" noProof="0" dirty="0">
                <a:ln>
                  <a:noFill/>
                </a:ln>
                <a:solidFill>
                  <a:srgbClr val="000000"/>
                </a:solidFill>
                <a:effectLst/>
                <a:uLnTx/>
                <a:uFillTx/>
                <a:latin typeface="Eurostile LT Std"/>
                <a:ea typeface="+mn-ea"/>
                <a:cs typeface="+mn-cs"/>
              </a:rPr>
              <a:t>non-</a:t>
            </a:r>
            <a:r>
              <a:rPr kumimoji="0" lang="en-US" altLang="en-US" sz="1400" b="1" i="0" u="none" strike="noStrike" kern="0" cap="none" spc="0" normalizeH="0" baseline="0" noProof="0" dirty="0" err="1">
                <a:ln>
                  <a:noFill/>
                </a:ln>
                <a:solidFill>
                  <a:srgbClr val="000000"/>
                </a:solidFill>
                <a:effectLst/>
                <a:uLnTx/>
                <a:uFillTx/>
                <a:latin typeface="Eurostile LT Std"/>
                <a:ea typeface="+mn-ea"/>
                <a:cs typeface="+mn-cs"/>
              </a:rPr>
              <a:t>linearities</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into the network</a:t>
            </a:r>
            <a:endParaRPr kumimoji="0" lang="en-US" altLang="en-US" sz="1300" b="0" i="0" u="none" strike="noStrike" kern="0" cap="none" spc="0" normalizeH="0" baseline="0" noProof="0" dirty="0">
              <a:ln>
                <a:noFill/>
              </a:ln>
              <a:solidFill>
                <a:srgbClr val="000000"/>
              </a:solidFill>
              <a:effectLst/>
              <a:uLnTx/>
              <a:uFillTx/>
              <a:latin typeface="Eurostile LT Std"/>
              <a:ea typeface="+mn-ea"/>
              <a:cs typeface="+mn-cs"/>
            </a:endParaRPr>
          </a:p>
        </p:txBody>
      </p:sp>
      <mc:AlternateContent xmlns:mc="http://schemas.openxmlformats.org/markup-compatibility/2006" xmlns:a14="http://schemas.microsoft.com/office/drawing/2010/main">
        <mc:Choice Requires="a14">
          <p:sp>
            <p:nvSpPr>
              <p:cNvPr id="4" name="TextBox 3"/>
              <p:cNvSpPr txBox="1"/>
              <p:nvPr/>
            </p:nvSpPr>
            <p:spPr>
              <a:xfrm>
                <a:off x="750279" y="1982485"/>
                <a:ext cx="1800200" cy="89434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Eurostile LT Std"/>
                    <a:ea typeface="+mn-ea"/>
                    <a:cs typeface="+mn-cs"/>
                  </a:rPr>
                  <a:t>Sigmoid</a:t>
                </a: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𝜎</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e</m:t>
                              </m:r>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sup>
                          </m:sSup>
                        </m:den>
                      </m:f>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750279" y="1982485"/>
                <a:ext cx="1800200" cy="894347"/>
              </a:xfrm>
              <a:prstGeom prst="rect">
                <a:avLst/>
              </a:prstGeom>
              <a:blipFill>
                <a:blip r:embed="rId7"/>
                <a:stretch>
                  <a:fillRect t="-34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53638" y="3564100"/>
                <a:ext cx="2393483" cy="677108"/>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Eurostile LT Std"/>
                    <a:ea typeface="+mn-ea"/>
                    <a:cs typeface="+mn-cs"/>
                  </a:rPr>
                  <a:t>Hyperbolic tangent</a:t>
                </a: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tanh</m:t>
                      </m:r>
                      <m:d>
                        <m:d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d>
                    </m:oMath>
                  </m:oMathPara>
                </a14:m>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53638" y="3564100"/>
                <a:ext cx="2393483" cy="677108"/>
              </a:xfrm>
              <a:prstGeom prst="rect">
                <a:avLst/>
              </a:prstGeom>
              <a:blipFill>
                <a:blip r:embed="rId8"/>
                <a:stretch>
                  <a:fillRect t="-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50279" y="5047070"/>
                <a:ext cx="1800200" cy="77732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Eurostile LT Std"/>
                    <a:ea typeface="+mn-ea"/>
                    <a:cs typeface="+mn-cs"/>
                  </a:rPr>
                  <a:t>ReLU</a:t>
                </a: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limLow>
                            <m:limLow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limLow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max</m:t>
                              </m:r>
                            </m:e>
                            <m:lim/>
                          </m:limLow>
                        </m:fName>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e>
                      </m:func>
                    </m:oMath>
                  </m:oMathPara>
                </a14:m>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50279" y="5047070"/>
                <a:ext cx="1800200" cy="777329"/>
              </a:xfrm>
              <a:prstGeom prst="rect">
                <a:avLst/>
              </a:prstGeom>
              <a:blipFill>
                <a:blip r:embed="rId9"/>
                <a:stretch>
                  <a:fillRect t="-4724"/>
                </a:stretch>
              </a:blipFill>
            </p:spPr>
            <p:txBody>
              <a:bodyPr/>
              <a:lstStyle/>
              <a:p>
                <a:r>
                  <a:rPr lang="en-US">
                    <a:noFill/>
                  </a:rPr>
                  <a:t> </a:t>
                </a:r>
              </a:p>
            </p:txBody>
          </p:sp>
        </mc:Fallback>
      </mc:AlternateContent>
    </p:spTree>
    <p:extLst>
      <p:ext uri="{BB962C8B-B14F-4D97-AF65-F5344CB8AC3E}">
        <p14:creationId xmlns:p14="http://schemas.microsoft.com/office/powerpoint/2010/main" val="1062074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Activation Functions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27</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pic>
        <p:nvPicPr>
          <p:cNvPr id="3" name="Picture 2"/>
          <p:cNvPicPr>
            <a:picLocks noChangeAspect="1"/>
          </p:cNvPicPr>
          <p:nvPr/>
        </p:nvPicPr>
        <p:blipFill rotWithShape="1">
          <a:blip r:embed="rId3"/>
          <a:srcRect l="57271" b="60719"/>
          <a:stretch/>
        </p:blipFill>
        <p:spPr>
          <a:xfrm>
            <a:off x="3542397" y="1027924"/>
            <a:ext cx="1987767" cy="180020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6012160" y="1090965"/>
                <a:ext cx="2808312" cy="1415772"/>
              </a:xfrm>
              <a:prstGeom prst="rect">
                <a:avLst/>
              </a:prstGeom>
              <a:noFill/>
            </p:spPr>
            <p:txBody>
              <a:bodyPr wrap="square" rtlCol="0">
                <a:spAutoFit/>
              </a:bodyPr>
              <a:lstStyle/>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ReLU variation to solve the 0-derivative problem of the </a:t>
                </a: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ReLU</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(for negative values of x)</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very small slope added in the negative part can be optimized.</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Computationally efficient</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14:m>
                  <m:oMath xmlns:m="http://schemas.openxmlformats.org/officeDocument/2006/math">
                    <m: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h</m:t>
                    </m:r>
                    <m:d>
                      <m:dPr>
                        <m:ctrlP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𝑥</m:t>
                        </m:r>
                      </m:e>
                    </m:d>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unc>
                      <m:funcPr>
                        <m:ctrlP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r>
                          <m:rPr>
                            <m:sty m:val="p"/>
                          </m:rPr>
                          <a:rPr kumimoji="0" lang="en-US" sz="13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max</m:t>
                        </m:r>
                      </m:fName>
                      <m:e>
                        <m:d>
                          <m:dPr>
                            <m:ctrlP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m:t>
                            </m:r>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d>
                      </m:e>
                    </m:func>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𝛾</m:t>
                    </m:r>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3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min</m:t>
                    </m:r>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m:t>
                    </m:r>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sz="13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012160" y="1090965"/>
                <a:ext cx="2808312" cy="1415772"/>
              </a:xfrm>
              <a:prstGeom prst="rect">
                <a:avLst/>
              </a:prstGeom>
              <a:blipFill>
                <a:blip r:embed="rId4"/>
                <a:stretch>
                  <a:fillRect t="-862" b="-1293"/>
                </a:stretch>
              </a:blipFill>
            </p:spPr>
            <p:txBody>
              <a:bodyPr/>
              <a:lstStyle/>
              <a:p>
                <a:r>
                  <a:rPr lang="en-US">
                    <a:noFill/>
                  </a:rPr>
                  <a:t> </a:t>
                </a:r>
              </a:p>
            </p:txBody>
          </p:sp>
        </mc:Fallback>
      </mc:AlternateContent>
      <p:sp>
        <p:nvSpPr>
          <p:cNvPr id="9" name="TextBox 8"/>
          <p:cNvSpPr txBox="1"/>
          <p:nvPr/>
        </p:nvSpPr>
        <p:spPr>
          <a:xfrm>
            <a:off x="5985844" y="4774445"/>
            <a:ext cx="2808312" cy="1384995"/>
          </a:xfrm>
          <a:prstGeom prst="rect">
            <a:avLst/>
          </a:prstGeom>
          <a:noFill/>
        </p:spPr>
        <p:txBody>
          <a:bodyPr wrap="square" rtlCol="0">
            <a:spAutoFit/>
          </a:bodyPr>
          <a:lstStyle/>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Generalizes </a:t>
            </a: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ReLU</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and Leaky </a:t>
            </a: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ReLU</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Linear regime, no problem with vanishing or exploding gradients.</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Constants can be optimized depending on application.</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But doubles the number of parameters/neuron</a:t>
            </a:r>
          </a:p>
        </p:txBody>
      </p:sp>
      <p:sp>
        <p:nvSpPr>
          <p:cNvPr id="10" name="TextBox 9"/>
          <p:cNvSpPr txBox="1"/>
          <p:nvPr/>
        </p:nvSpPr>
        <p:spPr>
          <a:xfrm>
            <a:off x="6012160" y="2825902"/>
            <a:ext cx="2808312" cy="1754326"/>
          </a:xfrm>
          <a:prstGeom prst="rect">
            <a:avLst/>
          </a:prstGeom>
          <a:noFill/>
        </p:spPr>
        <p:txBody>
          <a:bodyPr wrap="square" rtlCol="0">
            <a:spAutoFit/>
          </a:bodyPr>
          <a:lstStyle/>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All benefits of </a:t>
            </a: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ReLU</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(similar but becomes smooth slowly)</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Produce negative outputs.</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Closer to zero mean outputs</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Negative saturation regime compared to Leaky </a:t>
            </a: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ReLU</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Longer computation time due to exponential operator</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Exploding gradient problem</a:t>
            </a:r>
          </a:p>
        </p:txBody>
      </p:sp>
      <mc:AlternateContent xmlns:mc="http://schemas.openxmlformats.org/markup-compatibility/2006" xmlns:a14="http://schemas.microsoft.com/office/drawing/2010/main">
        <mc:Choice Requires="a14">
          <p:sp>
            <p:nvSpPr>
              <p:cNvPr id="2" name="TextBox 1"/>
              <p:cNvSpPr txBox="1"/>
              <p:nvPr/>
            </p:nvSpPr>
            <p:spPr>
              <a:xfrm>
                <a:off x="-154651" y="5036376"/>
                <a:ext cx="2808312" cy="61555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Eurostile LT Std"/>
                    <a:ea typeface="+mn-ea"/>
                    <a:cs typeface="+mn-cs"/>
                  </a:rPr>
                  <a:t>Softplus</a:t>
                </a:r>
                <a:endParaRPr kumimoji="0" lang="en-US" sz="1600" b="0" i="0" u="none" strike="noStrike" kern="1200" cap="none" spc="0" normalizeH="0" baseline="0" noProof="0" dirty="0">
                  <a:ln>
                    <a:noFill/>
                  </a:ln>
                  <a:solidFill>
                    <a:srgbClr val="000000"/>
                  </a:solidFill>
                  <a:effectLst/>
                  <a:uLnTx/>
                  <a:uFillTx/>
                  <a:latin typeface="Eurostile LT Std"/>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𝑓</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d>
                          <m: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log</m:t>
                          </m:r>
                        </m:fName>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e</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e>
                      </m:func>
                    </m:oMath>
                  </m:oMathPara>
                </a14:m>
                <a:endParaRPr kumimoji="0" lang="en-US" sz="1600" b="0" i="0" u="none" strike="noStrike" kern="1200" cap="none" spc="0" normalizeH="0" baseline="0" noProof="0" dirty="0">
                  <a:ln>
                    <a:noFill/>
                  </a:ln>
                  <a:solidFill>
                    <a:srgbClr val="000000"/>
                  </a:solidFill>
                  <a:effectLst/>
                  <a:uLnTx/>
                  <a:uFillTx/>
                  <a:latin typeface="Eurostile LT Std"/>
                  <a:ea typeface="+mn-ea"/>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54651" y="5036376"/>
                <a:ext cx="2808312" cy="615553"/>
              </a:xfrm>
              <a:prstGeom prst="rect">
                <a:avLst/>
              </a:prstGeom>
              <a:blipFill>
                <a:blip r:embed="rId5"/>
                <a:stretch>
                  <a:fillRect t="-4950" b="-5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115616" y="1478351"/>
                <a:ext cx="1800200" cy="77732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Eurostile LT Std"/>
                    <a:ea typeface="+mn-ea"/>
                    <a:cs typeface="+mn-cs"/>
                  </a:rPr>
                  <a:t>Leaky </a:t>
                </a:r>
                <a:r>
                  <a:rPr kumimoji="0" lang="en-US" sz="1800" b="1" i="0" u="none" strike="noStrike" kern="1200" cap="none" spc="0" normalizeH="0" baseline="0" noProof="0" dirty="0" err="1">
                    <a:ln>
                      <a:noFill/>
                    </a:ln>
                    <a:solidFill>
                      <a:srgbClr val="000000"/>
                    </a:solidFill>
                    <a:effectLst/>
                    <a:uLnTx/>
                    <a:uFillTx/>
                    <a:latin typeface="Eurostile LT Std"/>
                    <a:ea typeface="+mn-ea"/>
                    <a:cs typeface="+mn-cs"/>
                  </a:rPr>
                  <a:t>ReLU</a:t>
                </a:r>
                <a:endParaRPr kumimoji="0" lang="en-US" sz="1800" b="1" i="0" u="none" strike="noStrike" kern="1200" cap="none" spc="0" normalizeH="0" baseline="0" noProof="0" dirty="0">
                  <a:ln>
                    <a:noFill/>
                  </a:ln>
                  <a:solidFill>
                    <a:srgbClr val="000000"/>
                  </a:solidFill>
                  <a:effectLst/>
                  <a:uLnTx/>
                  <a:uFillTx/>
                  <a:latin typeface="Eurostile LT Std"/>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limLow>
                            <m:limLow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limLow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max</m:t>
                              </m:r>
                            </m:e>
                            <m:lim/>
                          </m:limLow>
                        </m:fName>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𝛾</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𝑥</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e>
                      </m:func>
                    </m:oMath>
                  </m:oMathPara>
                </a14:m>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115616" y="1478351"/>
                <a:ext cx="1800200" cy="777329"/>
              </a:xfrm>
              <a:prstGeom prst="rect">
                <a:avLst/>
              </a:prstGeom>
              <a:blipFill>
                <a:blip r:embed="rId6"/>
                <a:stretch>
                  <a:fillRect t="-4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059832" y="5036376"/>
                <a:ext cx="1800200" cy="815288"/>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Eurostile LT Std"/>
                    <a:ea typeface="+mn-ea"/>
                    <a:cs typeface="+mn-cs"/>
                  </a:rPr>
                  <a:t>Maxout</a:t>
                </a: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limLow>
                            <m:limLow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limLow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max</m:t>
                              </m:r>
                            </m:e>
                            <m:lim/>
                          </m:limLow>
                        </m:fName>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𝑤</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𝑇</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Sup>
                            <m:sSub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Sup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𝑤</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sub>
                            <m:sup>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𝑇</m:t>
                              </m:r>
                            </m:sup>
                          </m:sSubSup>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𝑥</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𝑏</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e>
                      </m:func>
                    </m:oMath>
                  </m:oMathPara>
                </a14:m>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059832" y="5036376"/>
                <a:ext cx="1800200" cy="815288"/>
              </a:xfrm>
              <a:prstGeom prst="rect">
                <a:avLst/>
              </a:prstGeom>
              <a:blipFill>
                <a:blip r:embed="rId7"/>
                <a:stretch>
                  <a:fillRect t="-3731" r="-681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863588" y="2997806"/>
                <a:ext cx="2304256" cy="105586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Eurostile LT Std"/>
                    <a:ea typeface="+mn-ea"/>
                    <a:cs typeface="+mn-cs"/>
                  </a:rPr>
                  <a:t>ELU</a:t>
                </a: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eqArr>
                            <m:eqArr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eqArr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m:t>
                              </m:r>
                            </m:e>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𝛼</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e</m:t>
                                  </m:r>
                                </m:e>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sup>
                              </m:s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𝑥</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0</m:t>
                              </m:r>
                            </m:e>
                          </m:eqArr>
                        </m:e>
                      </m:d>
                    </m:oMath>
                  </m:oMathPara>
                </a14:m>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863588" y="2997806"/>
                <a:ext cx="2304256" cy="1055866"/>
              </a:xfrm>
              <a:prstGeom prst="rect">
                <a:avLst/>
              </a:prstGeom>
              <a:blipFill>
                <a:blip r:embed="rId8"/>
                <a:stretch>
                  <a:fillRect t="-3468"/>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3"/>
          <a:srcRect l="57271" t="62049"/>
          <a:stretch/>
        </p:blipFill>
        <p:spPr>
          <a:xfrm>
            <a:off x="3538685" y="2824866"/>
            <a:ext cx="1987767" cy="1739286"/>
          </a:xfrm>
          <a:prstGeom prst="rect">
            <a:avLst/>
          </a:prstGeom>
        </p:spPr>
      </p:pic>
    </p:spTree>
    <p:extLst>
      <p:ext uri="{BB962C8B-B14F-4D97-AF65-F5344CB8AC3E}">
        <p14:creationId xmlns:p14="http://schemas.microsoft.com/office/powerpoint/2010/main" val="852898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3000" kern="0" noProof="0" dirty="0">
                <a:latin typeface="Eurostile LT Std"/>
              </a:rPr>
              <a:t>“Recent”</a:t>
            </a: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 Activation Functions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28</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3" name="TextBox 2"/>
          <p:cNvSpPr txBox="1"/>
          <p:nvPr/>
        </p:nvSpPr>
        <p:spPr>
          <a:xfrm>
            <a:off x="3995936" y="1063020"/>
            <a:ext cx="5079044" cy="153888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Eurostile LT Std"/>
                <a:ea typeface="+mn-ea"/>
                <a:cs typeface="+mn-cs"/>
              </a:rPr>
              <a:t>Swish (Google)</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Eurostile LT Std"/>
                <a:ea typeface="+mn-ea"/>
                <a:cs typeface="+mn-cs"/>
              </a:rPr>
              <a:t>Similar to </a:t>
            </a:r>
            <a:r>
              <a:rPr kumimoji="0" lang="en-US" sz="1300" b="0" i="0" u="none" strike="noStrike" kern="1200" cap="none" spc="0" normalizeH="0" baseline="0" noProof="0" dirty="0" err="1">
                <a:ln>
                  <a:noFill/>
                </a:ln>
                <a:solidFill>
                  <a:srgbClr val="000000"/>
                </a:solidFill>
                <a:effectLst/>
                <a:uLnTx/>
                <a:uFillTx/>
                <a:latin typeface="Eurostile LT Std"/>
                <a:ea typeface="+mn-ea"/>
                <a:cs typeface="+mn-cs"/>
              </a:rPr>
              <a:t>ReLU</a:t>
            </a:r>
            <a:r>
              <a:rPr kumimoji="0" lang="en-US" sz="1300" b="0" i="0" u="none" strike="noStrike" kern="1200" cap="none" spc="0" normalizeH="0" baseline="0" noProof="0" dirty="0">
                <a:ln>
                  <a:noFill/>
                </a:ln>
                <a:solidFill>
                  <a:srgbClr val="000000"/>
                </a:solidFill>
                <a:effectLst/>
                <a:uLnTx/>
                <a:uFillTx/>
                <a:latin typeface="Eurostile LT Std"/>
                <a:ea typeface="+mn-ea"/>
                <a:cs typeface="+mn-cs"/>
              </a:rPr>
              <a:t>.</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Eurostile LT Std"/>
                <a:ea typeface="+mn-ea"/>
                <a:cs typeface="+mn-cs"/>
              </a:rPr>
              <a:t>Bounded below: Swish benefits from sparsity similar to </a:t>
            </a:r>
            <a:r>
              <a:rPr kumimoji="0" lang="en-US" sz="1300" b="0" i="0" u="none" strike="noStrike" kern="1200" cap="none" spc="0" normalizeH="0" baseline="0" noProof="0" dirty="0" err="1">
                <a:ln>
                  <a:noFill/>
                </a:ln>
                <a:solidFill>
                  <a:srgbClr val="000000"/>
                </a:solidFill>
                <a:effectLst/>
                <a:uLnTx/>
                <a:uFillTx/>
                <a:latin typeface="Eurostile LT Std"/>
                <a:ea typeface="+mn-ea"/>
                <a:cs typeface="+mn-cs"/>
              </a:rPr>
              <a:t>ReLU</a:t>
            </a:r>
            <a:r>
              <a:rPr kumimoji="0" lang="en-US" sz="1300" b="0" i="0" u="none" strike="noStrike" kern="1200" cap="none" spc="0" normalizeH="0" baseline="0" noProof="0" dirty="0">
                <a:ln>
                  <a:noFill/>
                </a:ln>
                <a:solidFill>
                  <a:srgbClr val="000000"/>
                </a:solidFill>
                <a:effectLst/>
                <a:uLnTx/>
                <a:uFillTx/>
                <a:latin typeface="Eurostile LT Std"/>
                <a:ea typeface="+mn-ea"/>
                <a:cs typeface="+mn-cs"/>
              </a:rPr>
              <a:t>. Very negative weights are simply zeroed out.</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Eurostile LT Std"/>
                <a:ea typeface="+mn-ea"/>
                <a:cs typeface="+mn-cs"/>
              </a:rPr>
              <a:t>Unbounded above: for very large values, the outputs do not saturate to the maximum value (i.e., to 1 for all the neurons). </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300" b="0" i="0" u="none" strike="noStrike" kern="1200" cap="none" spc="0" normalizeH="0" baseline="0" noProof="0" dirty="0">
              <a:ln>
                <a:noFill/>
              </a:ln>
              <a:solidFill>
                <a:srgbClr val="000000"/>
              </a:solidFill>
              <a:effectLst/>
              <a:uLnTx/>
              <a:uFillTx/>
              <a:latin typeface="Eurostile LT Std"/>
              <a:ea typeface="+mn-ea"/>
              <a:cs typeface="+mn-cs"/>
            </a:endParaRPr>
          </a:p>
        </p:txBody>
      </p:sp>
      <p:pic>
        <p:nvPicPr>
          <p:cNvPr id="1030" name="Picture 6" descr="Image result for swish activation function"/>
          <p:cNvPicPr>
            <a:picLocks noChangeAspect="1" noChangeArrowheads="1"/>
          </p:cNvPicPr>
          <p:nvPr/>
        </p:nvPicPr>
        <p:blipFill rotWithShape="1">
          <a:blip r:embed="rId3">
            <a:extLst>
              <a:ext uri="{28A0092B-C50C-407E-A947-70E740481C1C}">
                <a14:useLocalDpi xmlns:a14="http://schemas.microsoft.com/office/drawing/2010/main" val="0"/>
              </a:ext>
            </a:extLst>
          </a:blip>
          <a:srcRect r="2042"/>
          <a:stretch/>
        </p:blipFill>
        <p:spPr bwMode="auto">
          <a:xfrm>
            <a:off x="0" y="1084220"/>
            <a:ext cx="4069317" cy="18049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iro.medium.com/max/579/1*JPL4dbd95hS5g7EGVLs1p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968" y="3774615"/>
            <a:ext cx="3028948" cy="21067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ctivation Function Plo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064" y="3128115"/>
            <a:ext cx="3164887" cy="30748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613070" y="3436061"/>
            <a:ext cx="652743" cy="338554"/>
          </a:xfrm>
          <a:prstGeom prst="rect">
            <a:avLst/>
          </a:prstGeom>
        </p:spPr>
        <p:txBody>
          <a:bodyPr wrap="none">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Eurostile LT Std"/>
                <a:ea typeface="+mn-ea"/>
                <a:cs typeface="+mn-cs"/>
              </a:rPr>
              <a:t>Mish</a:t>
            </a:r>
          </a:p>
        </p:txBody>
      </p:sp>
      <mc:AlternateContent xmlns:mc="http://schemas.openxmlformats.org/markup-compatibility/2006" xmlns:a14="http://schemas.microsoft.com/office/drawing/2010/main">
        <mc:Choice Requires="a14">
          <p:sp>
            <p:nvSpPr>
              <p:cNvPr id="4" name="TextBox 3"/>
              <p:cNvSpPr txBox="1"/>
              <p:nvPr/>
            </p:nvSpPr>
            <p:spPr>
              <a:xfrm>
                <a:off x="4642135" y="2468560"/>
                <a:ext cx="3888805" cy="523220"/>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𝑓</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sigmoid</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𝑥</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𝑒</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sup>
                              </m:sSup>
                            </m:e>
                          </m:d>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sup>
                      </m:sSup>
                    </m:oMath>
                  </m:oMathPara>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642135" y="2468560"/>
                <a:ext cx="3888805"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35285" y="5898758"/>
                <a:ext cx="2808312"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𝑓</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d>
                          <m: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tanh</m:t>
                          </m:r>
                          <m: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log</m:t>
                          </m:r>
                        </m:fName>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e</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e>
                      </m:func>
                    </m:oMath>
                  </m:oMathPara>
                </a14:m>
                <a:endParaRPr kumimoji="0" lang="en-US" sz="1600" b="0" i="0" u="none" strike="noStrike" kern="1200" cap="none" spc="0" normalizeH="0" baseline="0" noProof="0" dirty="0">
                  <a:ln>
                    <a:noFill/>
                  </a:ln>
                  <a:solidFill>
                    <a:srgbClr val="000000"/>
                  </a:solidFill>
                  <a:effectLst/>
                  <a:uLnTx/>
                  <a:uFillTx/>
                  <a:latin typeface="Eurostile LT Std"/>
                  <a:ea typeface="+mn-ea"/>
                  <a:cs typeface="+mn-cs"/>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535285" y="5898758"/>
                <a:ext cx="2808312" cy="338554"/>
              </a:xfrm>
              <a:prstGeom prst="rect">
                <a:avLst/>
              </a:prstGeom>
              <a:blipFill>
                <a:blip r:embed="rId7"/>
                <a:stretch>
                  <a:fillRect b="-12727"/>
                </a:stretch>
              </a:blipFill>
            </p:spPr>
            <p:txBody>
              <a:bodyPr/>
              <a:lstStyle/>
              <a:p>
                <a:r>
                  <a:rPr lang="en-US">
                    <a:noFill/>
                  </a:rPr>
                  <a:t> </a:t>
                </a:r>
              </a:p>
            </p:txBody>
          </p:sp>
        </mc:Fallback>
      </mc:AlternateContent>
    </p:spTree>
    <p:extLst>
      <p:ext uri="{BB962C8B-B14F-4D97-AF65-F5344CB8AC3E}">
        <p14:creationId xmlns:p14="http://schemas.microsoft.com/office/powerpoint/2010/main" val="3211520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Activation Functions in a Nutshell</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29</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895" y="3568839"/>
            <a:ext cx="5515563" cy="274048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17" y="980728"/>
            <a:ext cx="3825588" cy="2592288"/>
          </a:xfrm>
          <a:prstGeom prst="rect">
            <a:avLst/>
          </a:prstGeom>
        </p:spPr>
      </p:pic>
      <p:sp>
        <p:nvSpPr>
          <p:cNvPr id="7" name="TextBox 6"/>
          <p:cNvSpPr txBox="1"/>
          <p:nvPr/>
        </p:nvSpPr>
        <p:spPr>
          <a:xfrm>
            <a:off x="12017" y="5989211"/>
            <a:ext cx="3888432"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808080">
                    <a:lumMod val="75000"/>
                  </a:srgbClr>
                </a:solidFill>
                <a:effectLst/>
                <a:uLnTx/>
                <a:uFillTx/>
                <a:latin typeface="Eurostile LT Std"/>
                <a:ea typeface="+mn-ea"/>
                <a:cs typeface="+mn-cs"/>
              </a:rPr>
              <a:t>Source : https://towardsdatascience.com/comparison-of-activation-functions-for-deep-neural-networks-706ac4284c8a</a:t>
            </a:r>
          </a:p>
        </p:txBody>
      </p:sp>
    </p:spTree>
    <p:extLst>
      <p:ext uri="{BB962C8B-B14F-4D97-AF65-F5344CB8AC3E}">
        <p14:creationId xmlns:p14="http://schemas.microsoft.com/office/powerpoint/2010/main" val="4226290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Linear Classification</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pic>
        <p:nvPicPr>
          <p:cNvPr id="2" name="Picture 1"/>
          <p:cNvPicPr>
            <a:picLocks noChangeAspect="1"/>
          </p:cNvPicPr>
          <p:nvPr/>
        </p:nvPicPr>
        <p:blipFill>
          <a:blip r:embed="rId3"/>
          <a:stretch>
            <a:fillRect/>
          </a:stretch>
        </p:blipFill>
        <p:spPr>
          <a:xfrm>
            <a:off x="2555776" y="2780928"/>
            <a:ext cx="3455169" cy="3432438"/>
          </a:xfrm>
          <a:prstGeom prst="rect">
            <a:avLst/>
          </a:prstGeom>
        </p:spPr>
      </p:pic>
      <p:pic>
        <p:nvPicPr>
          <p:cNvPr id="4" name="Picture 3"/>
          <p:cNvPicPr>
            <a:picLocks noChangeAspect="1"/>
          </p:cNvPicPr>
          <p:nvPr/>
        </p:nvPicPr>
        <p:blipFill>
          <a:blip r:embed="rId4"/>
          <a:stretch>
            <a:fillRect/>
          </a:stretch>
        </p:blipFill>
        <p:spPr>
          <a:xfrm>
            <a:off x="2663825" y="1362436"/>
            <a:ext cx="3234612" cy="1107233"/>
          </a:xfrm>
          <a:prstGeom prst="rect">
            <a:avLst/>
          </a:prstGeom>
        </p:spPr>
      </p:pic>
      <p:cxnSp>
        <p:nvCxnSpPr>
          <p:cNvPr id="6" name="Straight Connector 5"/>
          <p:cNvCxnSpPr/>
          <p:nvPr/>
        </p:nvCxnSpPr>
        <p:spPr bwMode="auto">
          <a:xfrm flipV="1">
            <a:off x="2987824" y="3645024"/>
            <a:ext cx="2879576" cy="1872208"/>
          </a:xfrm>
          <a:prstGeom prst="line">
            <a:avLst/>
          </a:prstGeom>
          <a:solidFill>
            <a:schemeClr val="accent1"/>
          </a:solidFill>
          <a:ln w="28575" cap="flat" cmpd="sng" algn="ctr">
            <a:solidFill>
              <a:srgbClr val="990000"/>
            </a:solidFill>
            <a:prstDash val="solid"/>
            <a:round/>
            <a:headEnd type="none" w="med" len="med"/>
            <a:tailEnd type="none" w="med" len="med"/>
          </a:ln>
          <a:effectLst/>
        </p:spPr>
      </p:cxnSp>
    </p:spTree>
    <p:extLst>
      <p:ext uri="{BB962C8B-B14F-4D97-AF65-F5344CB8AC3E}">
        <p14:creationId xmlns:p14="http://schemas.microsoft.com/office/powerpoint/2010/main" val="12883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Setting the Learning Rate</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30</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pic>
        <p:nvPicPr>
          <p:cNvPr id="2" name="Picture 1"/>
          <p:cNvPicPr>
            <a:picLocks noChangeAspect="1"/>
          </p:cNvPicPr>
          <p:nvPr/>
        </p:nvPicPr>
        <p:blipFill>
          <a:blip r:embed="rId3"/>
          <a:stretch>
            <a:fillRect/>
          </a:stretch>
        </p:blipFill>
        <p:spPr>
          <a:xfrm>
            <a:off x="6300192" y="982492"/>
            <a:ext cx="2663614" cy="2218353"/>
          </a:xfrm>
          <a:prstGeom prst="rect">
            <a:avLst/>
          </a:prstGeom>
        </p:spPr>
      </p:pic>
      <p:sp>
        <p:nvSpPr>
          <p:cNvPr id="5" name="TextBox 4"/>
          <p:cNvSpPr txBox="1"/>
          <p:nvPr/>
        </p:nvSpPr>
        <p:spPr>
          <a:xfrm>
            <a:off x="6516216" y="3154846"/>
            <a:ext cx="2547479"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Eurostile LT Std"/>
                <a:ea typeface="+mn-ea"/>
                <a:cs typeface="+mn-cs"/>
              </a:rPr>
              <a:t>The loss surfaces of ResNet-56 wo/ skip connections.</a:t>
            </a:r>
            <a:endParaRPr kumimoji="0" lang="en-US" sz="1000" b="0" i="0" u="none" strike="noStrike" kern="1200" cap="none" spc="0" normalizeH="0" baseline="0" noProof="0" dirty="0">
              <a:ln>
                <a:noFill/>
              </a:ln>
              <a:solidFill>
                <a:srgbClr val="808080">
                  <a:lumMod val="75000"/>
                </a:srgbClr>
              </a:solidFill>
              <a:effectLst/>
              <a:uLnTx/>
              <a:uFillTx/>
              <a:latin typeface="Eurostile LT Std"/>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808080">
                    <a:lumMod val="75000"/>
                  </a:srgbClr>
                </a:solidFill>
                <a:effectLst/>
                <a:uLnTx/>
                <a:uFillTx/>
                <a:latin typeface="Eurostile LT Std"/>
                <a:ea typeface="+mn-ea"/>
                <a:cs typeface="+mn-cs"/>
              </a:rPr>
              <a:t>“Visualizing the loss landscape of neural nets” – NIPS 2017</a:t>
            </a:r>
          </a:p>
        </p:txBody>
      </p:sp>
      <mc:AlternateContent xmlns:mc="http://schemas.openxmlformats.org/markup-compatibility/2006" xmlns:a14="http://schemas.microsoft.com/office/drawing/2010/main">
        <mc:Choice Requires="a14">
          <p:sp>
            <p:nvSpPr>
              <p:cNvPr id="6" name="Rectangle 5"/>
              <p:cNvSpPr/>
              <p:nvPr/>
            </p:nvSpPr>
            <p:spPr>
              <a:xfrm>
                <a:off x="165819" y="1081581"/>
                <a:ext cx="2188035" cy="90685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Gradient Descent</a:t>
                </a: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𝑾</m:t>
                      </m:r>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𝑾</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𝜂</m:t>
                      </m:r>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𝐽</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𝑾</m:t>
                              </m:r>
                            </m:e>
                          </m:d>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𝑾</m:t>
                          </m:r>
                        </m:den>
                      </m:f>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6" name="Rectangle 5"/>
              <p:cNvSpPr>
                <a:spLocks noRot="1" noChangeAspect="1" noMove="1" noResize="1" noEditPoints="1" noAdjustHandles="1" noChangeArrowheads="1" noChangeShapeType="1" noTextEdit="1"/>
              </p:cNvSpPr>
              <p:nvPr/>
            </p:nvSpPr>
            <p:spPr>
              <a:xfrm>
                <a:off x="165819" y="1081581"/>
                <a:ext cx="2188035" cy="906851"/>
              </a:xfrm>
              <a:prstGeom prst="rect">
                <a:avLst/>
              </a:prstGeom>
              <a:blipFill>
                <a:blip r:embed="rId4"/>
                <a:stretch>
                  <a:fillRect l="-1393" t="-2013"/>
                </a:stretch>
              </a:blipFill>
            </p:spPr>
            <p:txBody>
              <a:bodyPr/>
              <a:lstStyle/>
              <a:p>
                <a:r>
                  <a:rPr lang="en-US">
                    <a:noFill/>
                  </a:rPr>
                  <a:t> </a:t>
                </a:r>
              </a:p>
            </p:txBody>
          </p:sp>
        </mc:Fallback>
      </mc:AlternateContent>
      <p:sp>
        <p:nvSpPr>
          <p:cNvPr id="7" name="TextBox 6"/>
          <p:cNvSpPr txBox="1"/>
          <p:nvPr/>
        </p:nvSpPr>
        <p:spPr>
          <a:xfrm>
            <a:off x="2771800" y="1716353"/>
            <a:ext cx="1728465"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How can we set the </a:t>
            </a:r>
            <a:r>
              <a:rPr kumimoji="0" lang="en-US" sz="1400" b="1" i="0" u="none" strike="noStrike" kern="1200" cap="none" spc="0" normalizeH="0" baseline="0" noProof="0" dirty="0">
                <a:ln>
                  <a:noFill/>
                </a:ln>
                <a:solidFill>
                  <a:srgbClr val="000000"/>
                </a:solidFill>
                <a:effectLst/>
                <a:uLnTx/>
                <a:uFillTx/>
                <a:latin typeface="Eurostile LT Std"/>
                <a:ea typeface="+mn-ea"/>
                <a:cs typeface="+mn-cs"/>
              </a:rPr>
              <a:t>learning rate</a:t>
            </a: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a:t>
            </a:r>
          </a:p>
        </p:txBody>
      </p:sp>
      <p:cxnSp>
        <p:nvCxnSpPr>
          <p:cNvPr id="9" name="Straight Arrow Connector 8"/>
          <p:cNvCxnSpPr>
            <a:stCxn id="7" idx="1"/>
          </p:cNvCxnSpPr>
          <p:nvPr/>
        </p:nvCxnSpPr>
        <p:spPr bwMode="auto">
          <a:xfrm flipH="1" flipV="1">
            <a:off x="1475656" y="1716353"/>
            <a:ext cx="1296144" cy="26161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b="63360"/>
          <a:stretch/>
        </p:blipFill>
        <p:spPr>
          <a:xfrm>
            <a:off x="157146" y="4653136"/>
            <a:ext cx="8674508" cy="1591151"/>
          </a:xfrm>
          <a:prstGeom prst="rect">
            <a:avLst/>
          </a:prstGeom>
        </p:spPr>
      </p:pic>
      <p:sp>
        <p:nvSpPr>
          <p:cNvPr id="17" name="Content Placeholder 2"/>
          <p:cNvSpPr txBox="1">
            <a:spLocks/>
          </p:cNvSpPr>
          <p:nvPr/>
        </p:nvSpPr>
        <p:spPr>
          <a:xfrm>
            <a:off x="-36475" y="2362684"/>
            <a:ext cx="5400600"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0850" marR="0" lvl="1" indent="-277813"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Small learning rate converges slowly and gets stuck in false local minima</a:t>
            </a:r>
          </a:p>
          <a:p>
            <a:pPr marL="450850" marR="0" lvl="1" indent="-277813"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400" b="0" i="0" u="none" strike="noStrike" kern="0" cap="none" spc="0" normalizeH="0" baseline="0" noProof="0" dirty="0">
              <a:ln>
                <a:noFill/>
              </a:ln>
              <a:solidFill>
                <a:srgbClr val="000000"/>
              </a:solidFill>
              <a:effectLst/>
              <a:uLnTx/>
              <a:uFillTx/>
              <a:latin typeface="Eurostile LT Std"/>
              <a:ea typeface="+mn-ea"/>
              <a:cs typeface="+mn-cs"/>
            </a:endParaRPr>
          </a:p>
          <a:p>
            <a:pPr marL="450850" marR="0" lvl="1" indent="-277813"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Large learning rate overshoots, becomes unstable, and diverges</a:t>
            </a:r>
          </a:p>
          <a:p>
            <a:pPr marL="450850" marR="0" lvl="1" indent="-277813"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400" b="0" i="0" u="none" strike="noStrike" kern="0" cap="none" spc="0" normalizeH="0" baseline="0" noProof="0" dirty="0">
              <a:ln>
                <a:noFill/>
              </a:ln>
              <a:solidFill>
                <a:srgbClr val="000000"/>
              </a:solidFill>
              <a:effectLst/>
              <a:uLnTx/>
              <a:uFillTx/>
              <a:latin typeface="Eurostile LT Std"/>
              <a:ea typeface="+mn-ea"/>
              <a:cs typeface="+mn-cs"/>
            </a:endParaRPr>
          </a:p>
          <a:p>
            <a:pPr marL="450850" marR="0" lvl="1" indent="-277813"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Stable learning rate converges smoothly and avoids local minima</a:t>
            </a:r>
          </a:p>
        </p:txBody>
      </p:sp>
    </p:spTree>
    <p:extLst>
      <p:ext uri="{BB962C8B-B14F-4D97-AF65-F5344CB8AC3E}">
        <p14:creationId xmlns:p14="http://schemas.microsoft.com/office/powerpoint/2010/main" val="3992712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Setting the Learning Rate</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31</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5" name="TextBox 4"/>
          <p:cNvSpPr txBox="1"/>
          <p:nvPr/>
        </p:nvSpPr>
        <p:spPr>
          <a:xfrm>
            <a:off x="7524328" y="6021288"/>
            <a:ext cx="2236723" cy="2462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808080">
                    <a:lumMod val="75000"/>
                  </a:srgbClr>
                </a:solidFill>
                <a:effectLst/>
                <a:uLnTx/>
                <a:uFillTx/>
                <a:latin typeface="Eurostile LT Std"/>
                <a:ea typeface="+mn-ea"/>
                <a:cs typeface="+mn-cs"/>
              </a:rPr>
              <a:t>Source: cs231n Stanford</a:t>
            </a:r>
          </a:p>
        </p:txBody>
      </p:sp>
      <p:sp>
        <p:nvSpPr>
          <p:cNvPr id="17" name="Content Placeholder 2"/>
          <p:cNvSpPr txBox="1">
            <a:spLocks/>
          </p:cNvSpPr>
          <p:nvPr/>
        </p:nvSpPr>
        <p:spPr>
          <a:xfrm>
            <a:off x="-108521" y="1052736"/>
            <a:ext cx="4680521"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0850" marR="0" lvl="1" indent="-277813"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Idea 1: Try lots of different learning rates and see what works “just right”</a:t>
            </a:r>
          </a:p>
          <a:p>
            <a:pPr marL="450850" marR="0" lvl="1" indent="-277813"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000" b="0" i="0" u="none" strike="noStrike" kern="0" cap="none" spc="0" normalizeH="0" baseline="0" noProof="0" dirty="0">
              <a:ln>
                <a:noFill/>
              </a:ln>
              <a:solidFill>
                <a:srgbClr val="000000"/>
              </a:solidFill>
              <a:effectLst/>
              <a:uLnTx/>
              <a:uFillTx/>
              <a:latin typeface="Eurostile LT Std"/>
              <a:ea typeface="+mn-ea"/>
              <a:cs typeface="+mn-cs"/>
            </a:endParaRPr>
          </a:p>
          <a:p>
            <a:pPr marL="450850" marR="0" lvl="1" indent="-277813"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Idea 2: Design an adaptive learning rate that “adapts” to the landscape</a:t>
            </a:r>
          </a:p>
          <a:p>
            <a:pPr marL="450850" marR="0" lvl="1" indent="-277813"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400" b="0" i="0" u="none" strike="noStrike" kern="0" cap="none" spc="0" normalizeH="0" baseline="0" noProof="0" dirty="0">
              <a:ln>
                <a:noFill/>
              </a:ln>
              <a:solidFill>
                <a:srgbClr val="000000"/>
              </a:solidFill>
              <a:effectLst/>
              <a:uLnTx/>
              <a:uFillTx/>
              <a:latin typeface="Eurostile LT Std"/>
              <a:ea typeface="+mn-ea"/>
              <a:cs typeface="+mn-cs"/>
            </a:endParaRPr>
          </a:p>
          <a:p>
            <a:pPr marL="173037"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altLang="en-US" sz="1400" b="1" i="0" u="none" strike="noStrike" kern="0" cap="none" spc="0" normalizeH="0" baseline="0" noProof="0" dirty="0">
                <a:ln>
                  <a:noFill/>
                </a:ln>
                <a:solidFill>
                  <a:srgbClr val="0070C0"/>
                </a:solidFill>
                <a:effectLst/>
                <a:uLnTx/>
                <a:uFillTx/>
                <a:latin typeface="Eurostile LT Std"/>
                <a:ea typeface="+mn-ea"/>
                <a:cs typeface="+mn-cs"/>
              </a:rPr>
              <a:t>Adaptive learning rates:</a:t>
            </a:r>
          </a:p>
          <a:p>
            <a:pPr marL="450850" marR="0" lvl="1" indent="-277813"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1" i="1"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Eurostile LT Std"/>
                <a:ea typeface="+mn-ea"/>
                <a:cs typeface="+mn-cs"/>
              </a:rPr>
              <a:t>Intuition</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increase the update strength for parameters that have had smaller</a:t>
            </a:r>
          </a:p>
          <a:p>
            <a:pPr marL="450850" marR="0" lvl="1" indent="-277813"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updates in the past.</a:t>
            </a:r>
          </a:p>
          <a:p>
            <a:pPr marL="450850" marR="0" lvl="1" indent="-277813"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No longer fixed, can be made smaller or larger depending on:</a:t>
            </a:r>
          </a:p>
          <a:p>
            <a:pPr marL="850900" marR="0" lvl="2" indent="-277813"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200" b="0" i="0" u="none" strike="noStrike" kern="0" cap="none" spc="0" normalizeH="0" baseline="0" noProof="0" dirty="0">
                <a:ln>
                  <a:noFill/>
                </a:ln>
                <a:solidFill>
                  <a:srgbClr val="000000"/>
                </a:solidFill>
                <a:effectLst/>
                <a:uLnTx/>
                <a:uFillTx/>
                <a:latin typeface="Eurostile LT Std"/>
                <a:ea typeface="+mn-ea"/>
                <a:cs typeface="+mn-cs"/>
              </a:rPr>
              <a:t>How large the gradient is</a:t>
            </a:r>
          </a:p>
          <a:p>
            <a:pPr marL="850900" marR="0" lvl="2" indent="-277813"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200" b="0" i="0" u="none" strike="noStrike" kern="0" cap="none" spc="0" normalizeH="0" baseline="0" noProof="0" dirty="0">
                <a:ln>
                  <a:noFill/>
                </a:ln>
                <a:solidFill>
                  <a:srgbClr val="000000"/>
                </a:solidFill>
                <a:effectLst/>
                <a:uLnTx/>
                <a:uFillTx/>
                <a:latin typeface="Eurostile LT Std"/>
                <a:ea typeface="+mn-ea"/>
                <a:cs typeface="+mn-cs"/>
              </a:rPr>
              <a:t>How fast training is happening</a:t>
            </a:r>
          </a:p>
          <a:p>
            <a:pPr marL="850900" marR="0" lvl="2" indent="-277813"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200" b="0" i="0" u="none" strike="noStrike" kern="0" cap="none" spc="0" normalizeH="0" baseline="0" noProof="0" dirty="0">
                <a:ln>
                  <a:noFill/>
                </a:ln>
                <a:solidFill>
                  <a:srgbClr val="000000"/>
                </a:solidFill>
                <a:effectLst/>
                <a:uLnTx/>
                <a:uFillTx/>
                <a:latin typeface="Eurostile LT Std"/>
                <a:ea typeface="+mn-ea"/>
                <a:cs typeface="+mn-cs"/>
              </a:rPr>
              <a:t>Size of particular weighs </a:t>
            </a:r>
          </a:p>
          <a:p>
            <a:pPr marL="850900" marR="0" lvl="2" indent="-277813"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200" b="0" i="0" u="none" strike="noStrike" kern="0" cap="none" spc="0" normalizeH="0" baseline="0" noProof="0" dirty="0">
                <a:ln>
                  <a:noFill/>
                </a:ln>
                <a:solidFill>
                  <a:srgbClr val="000000"/>
                </a:solidFill>
                <a:effectLst/>
                <a:uLnTx/>
                <a:uFillTx/>
                <a:latin typeface="Eurostile LT Std"/>
                <a:ea typeface="+mn-ea"/>
                <a:cs typeface="+mn-cs"/>
              </a:rPr>
              <a:t>statistics of the history of gradient updates for a parameter</a:t>
            </a:r>
          </a:p>
          <a:p>
            <a:pPr marL="850900" marR="0" lvl="2" indent="-277813"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200" b="0" i="0" u="none" strike="noStrike" kern="0" cap="none" spc="0" normalizeH="0" baseline="0" noProof="0" dirty="0">
                <a:ln>
                  <a:noFill/>
                </a:ln>
                <a:solidFill>
                  <a:srgbClr val="000000"/>
                </a:solidFill>
                <a:effectLst/>
                <a:uLnTx/>
                <a:uFillTx/>
                <a:latin typeface="Eurostile LT Std"/>
                <a:ea typeface="+mn-ea"/>
                <a:cs typeface="+mn-cs"/>
              </a:rPr>
              <a:t>etc…</a:t>
            </a:r>
          </a:p>
          <a:p>
            <a:pPr marL="450850" marR="0" lvl="1" indent="-277813"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400" b="0" i="0" u="none" strike="noStrike" kern="0" cap="none" spc="0" normalizeH="0" baseline="0" noProof="0" dirty="0">
              <a:ln>
                <a:noFill/>
              </a:ln>
              <a:solidFill>
                <a:srgbClr val="000000"/>
              </a:solidFill>
              <a:effectLst/>
              <a:uLnTx/>
              <a:uFillTx/>
              <a:latin typeface="Eurostile LT Std"/>
              <a:ea typeface="+mn-ea"/>
              <a:cs typeface="+mn-cs"/>
            </a:endParaRPr>
          </a:p>
          <a:p>
            <a:pPr marL="173037"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altLang="en-US" sz="1400" b="1" i="0" u="none" strike="noStrike" kern="0" cap="none" spc="0" normalizeH="0" baseline="0" noProof="0" dirty="0">
                <a:ln>
                  <a:noFill/>
                </a:ln>
                <a:solidFill>
                  <a:srgbClr val="0070C0"/>
                </a:solidFill>
                <a:effectLst/>
                <a:uLnTx/>
                <a:uFillTx/>
                <a:latin typeface="Eurostile LT Std"/>
                <a:ea typeface="+mn-ea"/>
                <a:cs typeface="+mn-cs"/>
              </a:rPr>
              <a:t>GD Algorithms</a:t>
            </a:r>
          </a:p>
          <a:p>
            <a:pPr marL="450850" marR="0" lvl="1" indent="-277813"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SGD, </a:t>
            </a:r>
            <a:r>
              <a:rPr kumimoji="0" lang="en-US" altLang="en-US" sz="1400" b="1" i="0" u="none" strike="noStrike" kern="0" cap="none" spc="0" normalizeH="0" baseline="0" noProof="0" dirty="0">
                <a:ln>
                  <a:noFill/>
                </a:ln>
                <a:solidFill>
                  <a:srgbClr val="000000"/>
                </a:solidFill>
                <a:effectLst/>
                <a:uLnTx/>
                <a:uFillTx/>
                <a:latin typeface="Eurostile LT Std"/>
                <a:ea typeface="+mn-ea"/>
                <a:cs typeface="+mn-cs"/>
              </a:rPr>
              <a:t>Adam</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a:t>
            </a:r>
            <a:r>
              <a:rPr kumimoji="0" lang="en-US" altLang="en-US" sz="1400" b="0" i="0" u="none" strike="noStrike" kern="0" cap="none" spc="0" normalizeH="0" baseline="0" noProof="0" dirty="0" err="1">
                <a:ln>
                  <a:noFill/>
                </a:ln>
                <a:solidFill>
                  <a:srgbClr val="000000"/>
                </a:solidFill>
                <a:effectLst/>
                <a:uLnTx/>
                <a:uFillTx/>
                <a:latin typeface="Eurostile LT Std"/>
                <a:ea typeface="+mn-ea"/>
                <a:cs typeface="+mn-cs"/>
              </a:rPr>
              <a:t>Adadelta</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a:t>
            </a:r>
            <a:r>
              <a:rPr kumimoji="0" lang="en-US" altLang="en-US" sz="1400" b="0" i="0" u="none" strike="noStrike" kern="0" cap="none" spc="0" normalizeH="0" baseline="0" noProof="0" dirty="0" err="1">
                <a:ln>
                  <a:noFill/>
                </a:ln>
                <a:solidFill>
                  <a:srgbClr val="000000"/>
                </a:solidFill>
                <a:effectLst/>
                <a:uLnTx/>
                <a:uFillTx/>
                <a:latin typeface="Eurostile LT Std"/>
                <a:ea typeface="+mn-ea"/>
                <a:cs typeface="+mn-cs"/>
              </a:rPr>
              <a:t>Adagrad</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a:t>
            </a:r>
            <a:r>
              <a:rPr kumimoji="0" lang="en-US" altLang="en-US" sz="1400" b="0" i="0" u="none" strike="noStrike" kern="0" cap="none" spc="0" normalizeH="0" baseline="0" noProof="0" dirty="0" err="1">
                <a:ln>
                  <a:noFill/>
                </a:ln>
                <a:solidFill>
                  <a:srgbClr val="000000"/>
                </a:solidFill>
                <a:effectLst/>
                <a:uLnTx/>
                <a:uFillTx/>
                <a:latin typeface="Eurostile LT Std"/>
                <a:ea typeface="+mn-ea"/>
                <a:cs typeface="+mn-cs"/>
              </a:rPr>
              <a:t>RMSProp</a:t>
            </a:r>
            <a:endParaRPr kumimoji="0" lang="en-US" altLang="en-US" sz="1400" b="0" i="0" u="none" strike="noStrike" kern="0" cap="none" spc="0" normalizeH="0" baseline="0" noProof="0" dirty="0">
              <a:ln>
                <a:noFill/>
              </a:ln>
              <a:solidFill>
                <a:srgbClr val="000000"/>
              </a:solidFill>
              <a:effectLst/>
              <a:uLnTx/>
              <a:uFillTx/>
              <a:latin typeface="Eurostile LT Std"/>
              <a:ea typeface="+mn-ea"/>
              <a:cs typeface="+mn-cs"/>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760" y="1979079"/>
            <a:ext cx="4401744" cy="3970201"/>
          </a:xfrm>
          <a:prstGeom prst="rect">
            <a:avLst/>
          </a:prstGeom>
        </p:spPr>
      </p:pic>
    </p:spTree>
    <p:extLst>
      <p:ext uri="{BB962C8B-B14F-4D97-AF65-F5344CB8AC3E}">
        <p14:creationId xmlns:p14="http://schemas.microsoft.com/office/powerpoint/2010/main" val="2772106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Data Preprocessing</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32</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2" name="TextBox 1"/>
          <p:cNvSpPr txBox="1"/>
          <p:nvPr/>
        </p:nvSpPr>
        <p:spPr>
          <a:xfrm>
            <a:off x="0" y="1556792"/>
            <a:ext cx="1555895" cy="89255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X</a:t>
            </a:r>
            <a:r>
              <a:rPr kumimoji="0" lang="en-US" sz="13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3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N </a:t>
            </a:r>
            <a:r>
              <a:rPr kumimoji="0" lang="en-US" sz="13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x </a:t>
            </a:r>
            <a:r>
              <a:rPr kumimoji="0" lang="en-US" sz="13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D</a:t>
            </a:r>
            <a:r>
              <a:rPr kumimoji="0" lang="en-US" sz="13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data matrix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3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N </a:t>
            </a:r>
            <a:r>
              <a:rPr kumimoji="0" lang="en-US" sz="13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size of 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3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D </a:t>
            </a:r>
            <a:r>
              <a:rPr kumimoji="0" lang="en-US" sz="13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dimensionality</a:t>
            </a:r>
          </a:p>
        </p:txBody>
      </p:sp>
      <p:pic>
        <p:nvPicPr>
          <p:cNvPr id="4" name="Picture 3"/>
          <p:cNvPicPr>
            <a:picLocks noChangeAspect="1"/>
          </p:cNvPicPr>
          <p:nvPr/>
        </p:nvPicPr>
        <p:blipFill rotWithShape="1">
          <a:blip r:embed="rId3"/>
          <a:srcRect r="3674" b="11704"/>
          <a:stretch/>
        </p:blipFill>
        <p:spPr>
          <a:xfrm>
            <a:off x="1555896" y="1052736"/>
            <a:ext cx="7552608" cy="2664295"/>
          </a:xfrm>
          <a:prstGeom prst="rect">
            <a:avLst/>
          </a:prstGeom>
        </p:spPr>
      </p:pic>
      <p:sp>
        <p:nvSpPr>
          <p:cNvPr id="13" name="Rectangle 12"/>
          <p:cNvSpPr/>
          <p:nvPr/>
        </p:nvSpPr>
        <p:spPr>
          <a:xfrm>
            <a:off x="107231" y="4178769"/>
            <a:ext cx="3096344" cy="1600438"/>
          </a:xfrm>
          <a:prstGeom prst="rect">
            <a:avLst/>
          </a:prstGeom>
        </p:spPr>
        <p:txBody>
          <a:bodyPr wrap="square">
            <a:spAutoFit/>
          </a:bodyPr>
          <a:lstStyle/>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6600"/>
                </a:solidFill>
                <a:effectLst/>
                <a:uLnTx/>
                <a:uFillTx/>
                <a:latin typeface="Arial" panose="020B0604020202020204" pitchFamily="34" charset="0"/>
                <a:ea typeface="+mn-ea"/>
                <a:cs typeface="+mn-cs"/>
              </a:rPr>
              <a:t>Mean subtraction</a:t>
            </a: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subtract the mean across every individual </a:t>
            </a:r>
            <a:r>
              <a:rPr kumimoji="0" lang="en-US" sz="14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feature</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in the data</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Geometric interpretation: centering the cloud of data around the origin along every dimension.</a:t>
            </a:r>
          </a:p>
        </p:txBody>
      </p:sp>
      <p:sp>
        <p:nvSpPr>
          <p:cNvPr id="14" name="Rectangle 13"/>
          <p:cNvSpPr/>
          <p:nvPr/>
        </p:nvSpPr>
        <p:spPr>
          <a:xfrm>
            <a:off x="4165654" y="4074387"/>
            <a:ext cx="4841767" cy="2092881"/>
          </a:xfrm>
          <a:prstGeom prst="rect">
            <a:avLst/>
          </a:prstGeom>
        </p:spPr>
        <p:txBody>
          <a:bodyPr wrap="square">
            <a:spAutoFit/>
          </a:bodyPr>
          <a:lstStyle/>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2D2D8A">
                    <a:lumMod val="60000"/>
                    <a:lumOff val="40000"/>
                  </a:srgbClr>
                </a:solidFill>
                <a:effectLst/>
                <a:uLnTx/>
                <a:uFillTx/>
                <a:latin typeface="Arial" panose="020B0604020202020204" pitchFamily="34" charset="0"/>
                <a:ea typeface="+mn-ea"/>
                <a:cs typeface="+mn-cs"/>
              </a:rPr>
              <a:t>Normalization</a:t>
            </a:r>
            <a:r>
              <a:rPr kumimoji="0" lang="en-US" sz="13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3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normalize the data dimensions so that they are of approximately the same scale. </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Two common ways:</a:t>
            </a: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 divide each dimension by its standard deviation, once it </a:t>
            </a: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has been zero-centered</a:t>
            </a: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2) normalize each dimension so that the min and max </a:t>
            </a: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along the dimension is -1 and 1 respectively. </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Makes sense if different input features have different scales (or units), but they should be of approximately equal importance to the learning algorithm.</a:t>
            </a:r>
          </a:p>
        </p:txBody>
      </p:sp>
    </p:spTree>
    <p:extLst>
      <p:ext uri="{BB962C8B-B14F-4D97-AF65-F5344CB8AC3E}">
        <p14:creationId xmlns:p14="http://schemas.microsoft.com/office/powerpoint/2010/main" val="239110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Data Preprocessing</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33</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pic>
        <p:nvPicPr>
          <p:cNvPr id="5" name="Picture 4"/>
          <p:cNvPicPr>
            <a:picLocks noChangeAspect="1"/>
          </p:cNvPicPr>
          <p:nvPr/>
        </p:nvPicPr>
        <p:blipFill>
          <a:blip r:embed="rId3"/>
          <a:stretch>
            <a:fillRect/>
          </a:stretch>
        </p:blipFill>
        <p:spPr>
          <a:xfrm>
            <a:off x="747203" y="980728"/>
            <a:ext cx="7578156" cy="2664296"/>
          </a:xfrm>
          <a:prstGeom prst="rect">
            <a:avLst/>
          </a:prstGeom>
        </p:spPr>
      </p:pic>
      <p:sp>
        <p:nvSpPr>
          <p:cNvPr id="3" name="Rectangle 2"/>
          <p:cNvSpPr/>
          <p:nvPr/>
        </p:nvSpPr>
        <p:spPr>
          <a:xfrm>
            <a:off x="107789" y="3691603"/>
            <a:ext cx="8856984" cy="2954655"/>
          </a:xfrm>
          <a:prstGeom prst="rect">
            <a:avLst/>
          </a:prstGeom>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Once centered, we compute the covariance matrix</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6600"/>
                </a:solidFill>
                <a:effectLst/>
                <a:uLnTx/>
                <a:uFillTx/>
                <a:latin typeface="Arial" panose="020B0604020202020204" pitchFamily="34" charset="0"/>
                <a:ea typeface="+mn-ea"/>
                <a:cs typeface="+mn-cs"/>
              </a:rPr>
              <a:t>PCA:</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covariance matrix becomes diagonal (</a:t>
            </a:r>
            <a:r>
              <a:rPr kumimoji="0" lang="en-US" sz="1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decorrelates</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data)</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Reduce the dimensionality of the data by only using the top few eigenvectors, and discarding the dimensions along which the data has no variance.</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E.g., we keep the 100 dimensions of data that contains the most variance, so from a dataset of size [</a:t>
            </a:r>
            <a:r>
              <a:rPr kumimoji="0" lang="en-US" sz="14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x </a:t>
            </a:r>
            <a:r>
              <a:rPr kumimoji="0" lang="en-US" sz="14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D</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we pass to one of [</a:t>
            </a:r>
            <a:r>
              <a:rPr kumimoji="0" lang="en-US" sz="14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x 100]</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7030A0"/>
                </a:solidFill>
                <a:effectLst/>
                <a:uLnTx/>
                <a:uFillTx/>
                <a:latin typeface="Arial" panose="020B0604020202020204" pitchFamily="34" charset="0"/>
                <a:ea typeface="+mn-ea"/>
                <a:cs typeface="+mn-cs"/>
              </a:rPr>
              <a:t>Whitening</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covariance matrix becomes identity</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take the data in the </a:t>
            </a:r>
            <a:r>
              <a:rPr kumimoji="0" lang="en-US" sz="1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eigenbasis</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and divide every dimension by the eigenvalue to normalize the scale. </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Geometric interpretation: if input data is a multivariable Gaussian, whitened data will be a Gaussian with zero mean and identity covariance matrix (stretching and squeezing the data into an isotropic Gaussian blob).</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9111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Data Preprocessing</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34</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3" name="Rectangle 2"/>
          <p:cNvSpPr/>
          <p:nvPr/>
        </p:nvSpPr>
        <p:spPr>
          <a:xfrm>
            <a:off x="72070" y="1628800"/>
            <a:ext cx="4464211" cy="83099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Before normalization</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classification loss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very sensitive to changes in weight matrix;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hard to optimize</a:t>
            </a:r>
          </a:p>
        </p:txBody>
      </p:sp>
      <p:sp>
        <p:nvSpPr>
          <p:cNvPr id="8" name="Rectangle 7"/>
          <p:cNvSpPr/>
          <p:nvPr/>
        </p:nvSpPr>
        <p:spPr>
          <a:xfrm>
            <a:off x="4932040" y="1646388"/>
            <a:ext cx="4464211" cy="5847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After normalization</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less sensitive to small</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changes in weights; easier to optimize</a:t>
            </a:r>
          </a:p>
        </p:txBody>
      </p:sp>
      <p:pic>
        <p:nvPicPr>
          <p:cNvPr id="2" name="Picture 1"/>
          <p:cNvPicPr>
            <a:picLocks noChangeAspect="1"/>
          </p:cNvPicPr>
          <p:nvPr/>
        </p:nvPicPr>
        <p:blipFill>
          <a:blip r:embed="rId3"/>
          <a:stretch>
            <a:fillRect/>
          </a:stretch>
        </p:blipFill>
        <p:spPr>
          <a:xfrm>
            <a:off x="125919" y="2924944"/>
            <a:ext cx="3726001" cy="3332161"/>
          </a:xfrm>
          <a:prstGeom prst="rect">
            <a:avLst/>
          </a:prstGeom>
        </p:spPr>
      </p:pic>
      <p:pic>
        <p:nvPicPr>
          <p:cNvPr id="4" name="Picture 3"/>
          <p:cNvPicPr>
            <a:picLocks noChangeAspect="1"/>
          </p:cNvPicPr>
          <p:nvPr/>
        </p:nvPicPr>
        <p:blipFill>
          <a:blip r:embed="rId4"/>
          <a:stretch>
            <a:fillRect/>
          </a:stretch>
        </p:blipFill>
        <p:spPr>
          <a:xfrm>
            <a:off x="4690038" y="2346154"/>
            <a:ext cx="4274450" cy="3747142"/>
          </a:xfrm>
          <a:prstGeom prst="rect">
            <a:avLst/>
          </a:prstGeom>
        </p:spPr>
      </p:pic>
    </p:spTree>
    <p:extLst>
      <p:ext uri="{BB962C8B-B14F-4D97-AF65-F5344CB8AC3E}">
        <p14:creationId xmlns:p14="http://schemas.microsoft.com/office/powerpoint/2010/main" val="303854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Weight Initialization</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35</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8" name="Content Placeholder 2"/>
          <p:cNvSpPr txBox="1">
            <a:spLocks/>
          </p:cNvSpPr>
          <p:nvPr/>
        </p:nvSpPr>
        <p:spPr>
          <a:xfrm>
            <a:off x="-432048" y="980654"/>
            <a:ext cx="9468544"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Unknown a priori final values of every weight </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with proper data normalization: half weights positive - half negative (approximately).</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sng"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sng" strike="noStrike" kern="0" cap="none" spc="0" normalizeH="0" baseline="0" noProof="0" dirty="0">
                <a:ln>
                  <a:noFill/>
                </a:ln>
                <a:solidFill>
                  <a:srgbClr val="000000"/>
                </a:solidFill>
                <a:effectLst/>
                <a:uLnTx/>
                <a:uFillTx/>
                <a:latin typeface="Eurostile LT Std"/>
                <a:ea typeface="+mn-ea"/>
                <a:cs typeface="+mn-cs"/>
              </a:rPr>
              <a:t>First idea</a:t>
            </a: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 all weights to zero. </a:t>
            </a:r>
          </a:p>
          <a:p>
            <a:pPr marL="989013" marR="0" lvl="2" indent="-185738"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1" i="0" u="none" strike="noStrike" kern="0" cap="none" spc="0" normalizeH="0" baseline="0" noProof="0" dirty="0">
                <a:ln>
                  <a:noFill/>
                </a:ln>
                <a:solidFill>
                  <a:srgbClr val="000000"/>
                </a:solidFill>
                <a:effectLst/>
                <a:uLnTx/>
                <a:uFillTx/>
                <a:latin typeface="Eurostile LT Std"/>
                <a:ea typeface="+mn-ea"/>
                <a:cs typeface="+mn-cs"/>
              </a:rPr>
              <a:t>Q</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Is it a good idea? What happens? (think of gradients during backpropagation)</a:t>
            </a:r>
          </a:p>
          <a:p>
            <a:pPr marL="989013" marR="0" lvl="2" indent="-185738"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1" i="0" u="none" strike="noStrike" kern="0" cap="none" spc="0" normalizeH="0" baseline="0" noProof="0" dirty="0">
                <a:ln>
                  <a:noFill/>
                </a:ln>
                <a:solidFill>
                  <a:srgbClr val="000000"/>
                </a:solidFill>
                <a:effectLst/>
                <a:uLnTx/>
                <a:uFillTx/>
                <a:latin typeface="Eurostile LT Std"/>
                <a:ea typeface="+mn-ea"/>
                <a:cs typeface="+mn-cs"/>
              </a:rPr>
              <a:t>A</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Hidden units are all going to compute the same function, gradients are going to be the same</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sng" strike="noStrike" kern="0" cap="none" spc="0" normalizeH="0" baseline="0" noProof="0" dirty="0">
                <a:ln>
                  <a:noFill/>
                </a:ln>
                <a:solidFill>
                  <a:srgbClr val="000000"/>
                </a:solidFill>
                <a:effectLst/>
                <a:uLnTx/>
                <a:uFillTx/>
                <a:latin typeface="Eurostile LT Std"/>
                <a:ea typeface="+mn-ea"/>
                <a:cs typeface="+mn-cs"/>
              </a:rPr>
              <a:t>Second idea</a:t>
            </a: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 small random numbers (symmetry breaking) </a:t>
            </a:r>
          </a:p>
          <a:p>
            <a:pPr marL="989013"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e.g., weight vectors ~ multi-dimensional Gaussian with zero mean and 0.01 standard deviation. </a:t>
            </a:r>
          </a:p>
          <a:p>
            <a:pPr marL="989013"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OK for small NNs, problematic in deep NNs (activations become 0, all neurons saturated, gradients 0…). </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2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Layer with very small weights will during backpropagation compute very small gradients on its data (since this gradient is proportional to the value of the weights). </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This could greatly diminish the “gradient signal” flowing backward through a network (vanishing gradients caused by small output)</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2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Another issue: distribution of the outputs from a randomly initialized neuron has a variance that grows with the number of inputs </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Arial" panose="020B0604020202020204" pitchFamily="34" charset="0"/>
              </a:rPr>
              <a:t>→ normalize the variance of each neuron’s output to 1 by scaling its weight vector by the square root of its number of inputs. </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a:t>
            </a:r>
          </a:p>
        </p:txBody>
      </p:sp>
    </p:spTree>
    <p:extLst>
      <p:ext uri="{BB962C8B-B14F-4D97-AF65-F5344CB8AC3E}">
        <p14:creationId xmlns:p14="http://schemas.microsoft.com/office/powerpoint/2010/main" val="307275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Weight Initialization</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36</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8" name="Content Placeholder 2"/>
          <p:cNvSpPr txBox="1">
            <a:spLocks/>
          </p:cNvSpPr>
          <p:nvPr/>
        </p:nvSpPr>
        <p:spPr>
          <a:xfrm>
            <a:off x="-432048" y="1052662"/>
            <a:ext cx="9468544"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sng" strike="noStrike" kern="0" cap="none" spc="0" normalizeH="0" baseline="0" noProof="0" dirty="0">
                <a:ln>
                  <a:noFill/>
                </a:ln>
                <a:solidFill>
                  <a:srgbClr val="000000"/>
                </a:solidFill>
                <a:effectLst/>
                <a:uLnTx/>
                <a:uFillTx/>
                <a:latin typeface="Eurostile LT Std"/>
                <a:ea typeface="+mn-ea"/>
                <a:cs typeface="+mn-cs"/>
              </a:rPr>
              <a:t>Third idea</a:t>
            </a: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 big random numbers</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e.g., weight vectors ~ multi-dimensional Gaussian with zero mean and 1 standard deviation. </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4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Gradient of the activation function becomes close to 0.</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Vanishing gradient, caused by saturated activation function.</a:t>
            </a:r>
          </a:p>
        </p:txBody>
      </p:sp>
    </p:spTree>
    <p:extLst>
      <p:ext uri="{BB962C8B-B14F-4D97-AF65-F5344CB8AC3E}">
        <p14:creationId xmlns:p14="http://schemas.microsoft.com/office/powerpoint/2010/main" val="2926611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Weight Initialization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endParaRP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37</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181080" y="980728"/>
                <a:ext cx="9073559"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Scaling the variances ensures that all neurons in the network initially have approximately the same output distribution and empirically improves the rate of convergence.</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Consider the inner product </a:t>
                </a:r>
                <a14:m>
                  <m:oMath xmlns:m="http://schemas.openxmlformats.org/officeDocument/2006/math">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𝑠</m:t>
                    </m:r>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nary>
                      <m:naryPr>
                        <m:chr m:val="∑"/>
                        <m:limLoc m:val="subSup"/>
                        <m:ctrlP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naryPr>
                      <m:sub>
                        <m:r>
                          <m:rPr>
                            <m:brk m:alnAt="25"/>
                          </m:rP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𝑖</m:t>
                        </m:r>
                      </m:sub>
                      <m:sup>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𝑛</m:t>
                        </m:r>
                      </m:sup>
                      <m:e>
                        <m:sSub>
                          <m:sSubPr>
                            <m:ctrlP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𝑤</m:t>
                            </m:r>
                          </m:e>
                          <m:sub>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𝑖</m:t>
                            </m:r>
                          </m:sub>
                        </m:sSub>
                        <m:sSub>
                          <m:sSubPr>
                            <m:ctrlPr>
                              <a:rPr kumimoji="0" lang="en-US" altLang="en-US" sz="14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𝑥</m:t>
                            </m:r>
                          </m:e>
                          <m:sub>
                            <m:r>
                              <a:rPr kumimoji="0" lang="en-US" altLang="en-US" sz="14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𝑖</m:t>
                            </m:r>
                          </m:sub>
                        </m:sSub>
                      </m:e>
                    </m:nary>
                  </m:oMath>
                </a14:m>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between the weights and the input, which gives the raw activation of a neuron before the non-linearity.</a:t>
                </a: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 </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sng"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20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If we want </a:t>
                </a:r>
                <a:r>
                  <a:rPr kumimoji="0" lang="en-US" altLang="en-US" sz="1400" b="0" i="1" u="none" strike="noStrike" kern="0" cap="none" spc="0" normalizeH="0" baseline="0" noProof="0" dirty="0">
                    <a:ln>
                      <a:noFill/>
                    </a:ln>
                    <a:solidFill>
                      <a:srgbClr val="000000"/>
                    </a:solidFill>
                    <a:effectLst/>
                    <a:uLnTx/>
                    <a:uFillTx/>
                    <a:latin typeface="Eurostile LT Std"/>
                    <a:ea typeface="+mn-ea"/>
                    <a:cs typeface="+mn-cs"/>
                  </a:rPr>
                  <a:t>s</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to have the same variance as all of its inputs </a:t>
                </a:r>
                <a:r>
                  <a:rPr kumimoji="0" lang="en-US" altLang="en-US" sz="1400" b="0" i="1" u="none" strike="noStrike" kern="0" cap="none" spc="0" normalizeH="0" baseline="0" noProof="0" dirty="0">
                    <a:ln>
                      <a:noFill/>
                    </a:ln>
                    <a:solidFill>
                      <a:srgbClr val="000000"/>
                    </a:solidFill>
                    <a:effectLst/>
                    <a:uLnTx/>
                    <a:uFillTx/>
                    <a:latin typeface="Eurostile LT Std"/>
                    <a:ea typeface="+mn-ea"/>
                    <a:cs typeface="+mn-cs"/>
                  </a:rPr>
                  <a:t>x</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during initialization the variance of each weight should be 1/</a:t>
                </a:r>
                <a:r>
                  <a:rPr kumimoji="0" lang="en-US" altLang="en-US" sz="1400" b="0" i="1" u="none" strike="noStrike" kern="0" cap="none" spc="0" normalizeH="0" baseline="0" noProof="0" dirty="0">
                    <a:ln>
                      <a:noFill/>
                    </a:ln>
                    <a:solidFill>
                      <a:srgbClr val="000000"/>
                    </a:solidFill>
                    <a:effectLst/>
                    <a:uLnTx/>
                    <a:uFillTx/>
                    <a:latin typeface="Eurostile LT Std"/>
                    <a:ea typeface="+mn-ea"/>
                    <a:cs typeface="+mn-cs"/>
                  </a:rPr>
                  <a:t>n</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a:t>
                </a:r>
                <a14:m>
                  <m:oMath xmlns:m="http://schemas.openxmlformats.org/officeDocument/2006/math">
                    <m:r>
                      <m:rPr>
                        <m:sty m:val="p"/>
                      </m:rPr>
                      <a:rPr kumimoji="0" lang="en-US" altLang="en-US" sz="1400" b="0" i="0" u="none" strike="noStrike" kern="0" cap="none" spc="0" normalizeH="0" baseline="0" noProof="0">
                        <a:ln>
                          <a:noFill/>
                        </a:ln>
                        <a:solidFill>
                          <a:srgbClr val="000000"/>
                        </a:solidFill>
                        <a:effectLst/>
                        <a:uLnTx/>
                        <a:uFillTx/>
                        <a:latin typeface="Cambria Math" panose="02040503050406030204" pitchFamily="18" charset="0"/>
                        <a:ea typeface="+mn-ea"/>
                        <a:cs typeface="+mn-cs"/>
                      </a:rPr>
                      <m:t>Var</m:t>
                    </m:r>
                    <m:d>
                      <m:dPr>
                        <m:ctrlPr>
                          <a:rPr kumimoji="0" lang="en-US" altLang="en-US" sz="14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𝑠</m:t>
                        </m:r>
                      </m:e>
                    </m:d>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altLang="en-US" sz="1400" b="0" i="0" u="none" strike="noStrike" kern="0" cap="none" spc="0" normalizeH="0" baseline="0" noProof="0">
                        <a:ln>
                          <a:noFill/>
                        </a:ln>
                        <a:solidFill>
                          <a:srgbClr val="000000"/>
                        </a:solidFill>
                        <a:effectLst/>
                        <a:uLnTx/>
                        <a:uFillTx/>
                        <a:latin typeface="Cambria Math" panose="02040503050406030204" pitchFamily="18" charset="0"/>
                        <a:ea typeface="+mn-ea"/>
                        <a:cs typeface="+mn-cs"/>
                      </a:rPr>
                      <m:t>Var</m:t>
                    </m:r>
                    <m:r>
                      <a:rPr kumimoji="0" lang="en-US" altLang="en-US" sz="14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𝑥</m:t>
                    </m:r>
                    <m:r>
                      <a:rPr kumimoji="0" lang="en-US" altLang="en-US" sz="14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𝑛</m:t>
                    </m:r>
                    <m:r>
                      <m:rPr>
                        <m:sty m:val="p"/>
                      </m:rPr>
                      <a:rPr kumimoji="0" lang="en-US" altLang="en-US" sz="1400" b="0" i="0" u="none" strike="noStrike" kern="0" cap="none" spc="0" normalizeH="0" baseline="0" noProof="0">
                        <a:ln>
                          <a:noFill/>
                        </a:ln>
                        <a:solidFill>
                          <a:srgbClr val="000000"/>
                        </a:solidFill>
                        <a:effectLst/>
                        <a:uLnTx/>
                        <a:uFillTx/>
                        <a:latin typeface="Cambria Math" panose="02040503050406030204" pitchFamily="18" charset="0"/>
                        <a:ea typeface="+mn-ea"/>
                        <a:cs typeface="+mn-cs"/>
                      </a:rPr>
                      <m:t>Var</m:t>
                    </m:r>
                    <m:r>
                      <a:rPr kumimoji="0" lang="en-US" altLang="en-US" sz="14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𝑤</m:t>
                    </m:r>
                    <m:r>
                      <a:rPr kumimoji="0" lang="en-US" altLang="en-US" sz="14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altLang="en-US" sz="1400" b="0" i="0" u="none" strike="noStrike" kern="0" cap="none" spc="0" normalizeH="0" baseline="0" noProof="0">
                        <a:ln>
                          <a:noFill/>
                        </a:ln>
                        <a:solidFill>
                          <a:srgbClr val="000000"/>
                        </a:solidFill>
                        <a:effectLst/>
                        <a:uLnTx/>
                        <a:uFillTx/>
                        <a:latin typeface="Cambria Math" panose="02040503050406030204" pitchFamily="18" charset="0"/>
                        <a:ea typeface="+mn-ea"/>
                        <a:cs typeface="+mn-cs"/>
                      </a:rPr>
                      <m:t>Var</m:t>
                    </m:r>
                    <m:r>
                      <a:rPr kumimoji="0" lang="en-US" altLang="en-US" sz="14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altLang="en-US" sz="14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𝑥</m:t>
                    </m:r>
                    <m:r>
                      <a:rPr kumimoji="0" lang="en-US" altLang="en-US" sz="14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oMath>
                </a14:m>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a:t>
                </a:r>
                <a14:m>
                  <m:oMath xmlns:m="http://schemas.openxmlformats.org/officeDocument/2006/math">
                    <m:r>
                      <m:rPr>
                        <m:sty m:val="p"/>
                      </m:rPr>
                      <a:rPr kumimoji="0" lang="en-US" altLang="en-US" sz="1400" b="0" i="0" u="none" strike="noStrike" kern="0" cap="none" spc="0" normalizeH="0" baseline="0" noProof="0">
                        <a:ln>
                          <a:noFill/>
                        </a:ln>
                        <a:solidFill>
                          <a:srgbClr val="000000"/>
                        </a:solidFill>
                        <a:effectLst/>
                        <a:uLnTx/>
                        <a:uFillTx/>
                        <a:latin typeface="Cambria Math" panose="02040503050406030204" pitchFamily="18" charset="0"/>
                        <a:ea typeface="+mn-ea"/>
                        <a:cs typeface="+mn-cs"/>
                      </a:rPr>
                      <m:t>Var</m:t>
                    </m:r>
                    <m:d>
                      <m:dPr>
                        <m:ctrlPr>
                          <a:rPr kumimoji="0" lang="en-US" altLang="en-US" sz="14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altLang="en-US" sz="14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𝑥</m:t>
                        </m:r>
                      </m:e>
                    </m:d>
                    <m:r>
                      <a:rPr kumimoji="0" lang="en-US" altLang="en-US" sz="1400" b="0" i="1" u="none" strike="noStrike" kern="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altLang="en-US" sz="1400" b="0" i="0" u="none" strike="noStrike" kern="0" cap="none" spc="0" normalizeH="0" baseline="0" noProof="0">
                        <a:ln>
                          <a:noFill/>
                        </a:ln>
                        <a:solidFill>
                          <a:srgbClr val="000000"/>
                        </a:solidFill>
                        <a:effectLst/>
                        <a:uLnTx/>
                        <a:uFillTx/>
                        <a:latin typeface="Cambria Math" panose="02040503050406030204" pitchFamily="18" charset="0"/>
                        <a:ea typeface="+mn-ea"/>
                        <a:cs typeface="+mn-cs"/>
                      </a:rPr>
                      <m:t>Var</m:t>
                    </m:r>
                    <m:d>
                      <m:dPr>
                        <m:ctrlPr>
                          <a:rPr kumimoji="0" lang="en-US" altLang="en-US" sz="14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altLang="en-US" sz="14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𝑤</m:t>
                        </m:r>
                      </m:e>
                    </m:d>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𝑛</m:t>
                    </m:r>
                  </m:oMath>
                </a14:m>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Since </a:t>
                </a:r>
                <a14:m>
                  <m:oMath xmlns:m="http://schemas.openxmlformats.org/officeDocument/2006/math">
                    <m:r>
                      <m:rPr>
                        <m:sty m:val="p"/>
                      </m:rPr>
                      <a:rPr kumimoji="0" lang="en-US" altLang="en-US" sz="1400" b="0" i="0"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Var</m:t>
                    </m:r>
                    <m:d>
                      <m:dPr>
                        <m:ctrlP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𝑎𝑋</m:t>
                        </m:r>
                      </m:e>
                    </m:d>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𝑎</m:t>
                        </m:r>
                      </m:e>
                      <m:sup>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2</m:t>
                        </m:r>
                      </m:sup>
                    </m:sSup>
                    <m:r>
                      <m:rPr>
                        <m:sty m:val="p"/>
                      </m:rPr>
                      <a:rPr kumimoji="0" lang="en-US" altLang="en-US" sz="1400" b="0" i="0"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Var</m:t>
                    </m:r>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𝑋</m:t>
                    </m:r>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oMath>
                </a14:m>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then </a:t>
                </a:r>
                <a14:m>
                  <m:oMath xmlns:m="http://schemas.openxmlformats.org/officeDocument/2006/math">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𝑎</m:t>
                    </m:r>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rad>
                      <m:radPr>
                        <m:degHide m:val="on"/>
                        <m:ctrlP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radPr>
                      <m:deg/>
                      <m:e>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altLang="en-US" sz="1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𝑛</m:t>
                        </m:r>
                      </m:e>
                    </m:rad>
                  </m:oMath>
                </a14:m>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Similar analysis used in Xavier and He initialization</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181080" y="980728"/>
                <a:ext cx="9073559" cy="792162"/>
              </a:xfrm>
              <a:prstGeom prst="rect">
                <a:avLst/>
              </a:prstGeom>
              <a:blipFill>
                <a:blip r:embed="rId3"/>
                <a:stretch>
                  <a:fillRect t="-1538" r="-134" b="-582308"/>
                </a:stretch>
              </a:blipFill>
            </p:spPr>
            <p:txBody>
              <a:bodyPr/>
              <a:lstStyle/>
              <a:p>
                <a:r>
                  <a:rPr lang="en-US">
                    <a:noFill/>
                  </a:rPr>
                  <a:t> </a:t>
                </a:r>
              </a:p>
            </p:txBody>
          </p:sp>
        </mc:Fallback>
      </mc:AlternateContent>
      <p:pic>
        <p:nvPicPr>
          <p:cNvPr id="3" name="Picture 2"/>
          <p:cNvPicPr>
            <a:picLocks noChangeAspect="1"/>
          </p:cNvPicPr>
          <p:nvPr/>
        </p:nvPicPr>
        <p:blipFill rotWithShape="1">
          <a:blip r:embed="rId4"/>
          <a:srcRect l="31706" t="25959" r="31961" b="31960"/>
          <a:stretch/>
        </p:blipFill>
        <p:spPr>
          <a:xfrm>
            <a:off x="1846060" y="1959277"/>
            <a:ext cx="5019277" cy="3269923"/>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7020272" y="3284984"/>
                <a:ext cx="2123728" cy="89255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Assuming zero mean inputs and weights </a:t>
                </a:r>
                <a14:m>
                  <m:oMath xmlns:m="http://schemas.openxmlformats.org/officeDocument/2006/math">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𝔼</m:t>
                    </m:r>
                    <m:d>
                      <m:dPr>
                        <m:ctrlP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b>
                          <m:sSubPr>
                            <m:ctrlP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𝑤</m:t>
                            </m:r>
                          </m:e>
                          <m:sub>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𝑖</m:t>
                            </m:r>
                          </m:sub>
                        </m:sSub>
                      </m:e>
                    </m:d>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𝔼</m:t>
                    </m:r>
                    <m:d>
                      <m:dPr>
                        <m:ctrlP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b>
                          <m:sSubPr>
                            <m:ctrlP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sub>
                            <m: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sub>
                        </m:sSub>
                      </m:e>
                    </m:d>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m:t>
                    </m:r>
                  </m:oMath>
                </a14:m>
                <a:endParaRPr kumimoji="0" lang="en-US" sz="13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(not the case for </a:t>
                </a:r>
                <a:r>
                  <a:rPr kumimoji="0" lang="en-US" sz="13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ReLU</a:t>
                </a:r>
                <a:r>
                  <a:rPr kumimoji="0" lang="en-US" sz="13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7020272" y="3284984"/>
                <a:ext cx="2123728" cy="892552"/>
              </a:xfrm>
              <a:prstGeom prst="rect">
                <a:avLst/>
              </a:prstGeom>
              <a:blipFill>
                <a:blip r:embed="rId5"/>
                <a:stretch>
                  <a:fillRect l="-575" t="-685" b="-54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020272" y="4741192"/>
                <a:ext cx="1944216"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Assuming </a:t>
                </a:r>
                <a14:m>
                  <m:oMath xmlns:m="http://schemas.openxmlformats.org/officeDocument/2006/math">
                    <m:sSub>
                      <m:sSubPr>
                        <m:ctrlP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𝑤</m:t>
                        </m:r>
                      </m:e>
                      <m:sub>
                        <m: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sub>
                    </m:sSub>
                  </m:oMath>
                </a14:m>
                <a:r>
                  <a:rPr kumimoji="0" lang="en-US" sz="13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14:m>
                  <m:oMath xmlns:m="http://schemas.openxmlformats.org/officeDocument/2006/math">
                    <m:sSub>
                      <m:sSubPr>
                        <m:ctrlP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3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sub>
                        <m:r>
                          <a:rPr kumimoji="0" lang="en-US" sz="13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sub>
                    </m:sSub>
                  </m:oMath>
                </a14:m>
                <a:r>
                  <a:rPr kumimoji="0" lang="en-US" sz="13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identically distributed</a:t>
                </a:r>
              </a:p>
            </p:txBody>
          </p:sp>
        </mc:Choice>
        <mc:Fallback xmlns="">
          <p:sp>
            <p:nvSpPr>
              <p:cNvPr id="12" name="TextBox 11"/>
              <p:cNvSpPr txBox="1">
                <a:spLocks noRot="1" noChangeAspect="1" noMove="1" noResize="1" noEditPoints="1" noAdjustHandles="1" noChangeArrowheads="1" noChangeShapeType="1" noTextEdit="1"/>
              </p:cNvSpPr>
              <p:nvPr/>
            </p:nvSpPr>
            <p:spPr>
              <a:xfrm>
                <a:off x="7020272" y="4741192"/>
                <a:ext cx="1944216" cy="492443"/>
              </a:xfrm>
              <a:prstGeom prst="rect">
                <a:avLst/>
              </a:prstGeom>
              <a:blipFill>
                <a:blip r:embed="rId6"/>
                <a:stretch>
                  <a:fillRect l="-627" t="-1235" b="-9877"/>
                </a:stretch>
              </a:blipFill>
            </p:spPr>
            <p:txBody>
              <a:bodyPr/>
              <a:lstStyle/>
              <a:p>
                <a:r>
                  <a:rPr lang="en-US">
                    <a:noFill/>
                  </a:rPr>
                  <a:t> </a:t>
                </a:r>
              </a:p>
            </p:txBody>
          </p:sp>
        </mc:Fallback>
      </mc:AlternateContent>
      <p:sp>
        <p:nvSpPr>
          <p:cNvPr id="2" name="TextBox 1"/>
          <p:cNvSpPr txBox="1"/>
          <p:nvPr/>
        </p:nvSpPr>
        <p:spPr>
          <a:xfrm>
            <a:off x="6253462" y="2005717"/>
            <a:ext cx="2808485"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𝑛: # input neurons for the layer of weights we want to initialized</a:t>
            </a:r>
          </a:p>
        </p:txBody>
      </p:sp>
    </p:spTree>
    <p:extLst>
      <p:ext uri="{BB962C8B-B14F-4D97-AF65-F5344CB8AC3E}">
        <p14:creationId xmlns:p14="http://schemas.microsoft.com/office/powerpoint/2010/main" val="3919158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Weight Initialization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endParaRP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38</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8" name="Content Placeholder 2"/>
          <p:cNvSpPr txBox="1">
            <a:spLocks/>
          </p:cNvSpPr>
          <p:nvPr/>
        </p:nvSpPr>
        <p:spPr>
          <a:xfrm>
            <a:off x="6226967" y="1179468"/>
            <a:ext cx="3241576"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000000"/>
                </a:solidFill>
                <a:effectLst/>
                <a:uLnTx/>
                <a:uFillTx/>
                <a:latin typeface="Eurostile LT Std"/>
                <a:ea typeface="+mn-ea"/>
                <a:cs typeface="+mn-cs"/>
              </a:rPr>
              <a:t>Initialization too small</a:t>
            </a: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a:t>
            </a: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Activations go to zero, gradients also zero</a:t>
            </a: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No learning</a:t>
            </a:r>
            <a:endParaRPr kumimoji="0" lang="en-US" altLang="en-US" sz="1600" b="1" i="0" u="none" strike="noStrike" kern="0" cap="none" spc="0" normalizeH="0" baseline="0" noProof="0" dirty="0">
              <a:ln>
                <a:noFill/>
              </a:ln>
              <a:solidFill>
                <a:srgbClr val="000000"/>
              </a:solidFill>
              <a:effectLst/>
              <a:uLnTx/>
              <a:uFillTx/>
              <a:latin typeface="Eurostile LT Std"/>
              <a:ea typeface="+mn-ea"/>
              <a:cs typeface="+mn-cs"/>
            </a:endParaRPr>
          </a:p>
        </p:txBody>
      </p:sp>
      <p:sp>
        <p:nvSpPr>
          <p:cNvPr id="10" name="Content Placeholder 2"/>
          <p:cNvSpPr txBox="1">
            <a:spLocks/>
          </p:cNvSpPr>
          <p:nvPr/>
        </p:nvSpPr>
        <p:spPr>
          <a:xfrm>
            <a:off x="6156176" y="3212902"/>
            <a:ext cx="3097559"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000000"/>
                </a:solidFill>
                <a:effectLst/>
                <a:uLnTx/>
                <a:uFillTx/>
                <a:latin typeface="Eurostile LT Std"/>
                <a:ea typeface="+mn-ea"/>
                <a:cs typeface="+mn-cs"/>
              </a:rPr>
              <a:t>Initialization too big:</a:t>
            </a: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Activations saturate (for </a:t>
            </a:r>
            <a:r>
              <a:rPr kumimoji="0" lang="en-US" sz="1600" b="0" i="0" u="none" strike="noStrike" kern="1200" cap="none" spc="0" normalizeH="0" baseline="0" noProof="0" dirty="0" err="1">
                <a:ln>
                  <a:noFill/>
                </a:ln>
                <a:solidFill>
                  <a:srgbClr val="000000"/>
                </a:solidFill>
                <a:effectLst/>
                <a:uLnTx/>
                <a:uFillTx/>
                <a:latin typeface="Eurostile LT Std"/>
                <a:ea typeface="+mn-ea"/>
                <a:cs typeface="+mn-cs"/>
              </a:rPr>
              <a:t>tanh</a:t>
            </a: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a:t>
            </a: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Gradients zero, no learning</a:t>
            </a:r>
            <a:endParaRPr kumimoji="0" lang="en-US" altLang="en-US" sz="1600" b="1" i="0" u="none" strike="noStrike" kern="0" cap="none" spc="0" normalizeH="0" baseline="0" noProof="0" dirty="0">
              <a:ln>
                <a:noFill/>
              </a:ln>
              <a:solidFill>
                <a:srgbClr val="000000"/>
              </a:solidFill>
              <a:effectLst/>
              <a:uLnTx/>
              <a:uFillTx/>
              <a:latin typeface="Eurostile LT Std"/>
              <a:ea typeface="+mn-ea"/>
              <a:cs typeface="+mn-cs"/>
            </a:endParaRPr>
          </a:p>
        </p:txBody>
      </p:sp>
      <p:sp>
        <p:nvSpPr>
          <p:cNvPr id="11" name="Content Placeholder 2"/>
          <p:cNvSpPr txBox="1">
            <a:spLocks/>
          </p:cNvSpPr>
          <p:nvPr/>
        </p:nvSpPr>
        <p:spPr>
          <a:xfrm>
            <a:off x="6226968" y="5156653"/>
            <a:ext cx="3097559"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000000"/>
                </a:solidFill>
                <a:effectLst/>
                <a:uLnTx/>
                <a:uFillTx/>
                <a:latin typeface="Eurostile LT Std"/>
                <a:ea typeface="+mn-ea"/>
                <a:cs typeface="+mn-cs"/>
              </a:rPr>
              <a:t>Initialization just right:</a:t>
            </a: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Nice distribution of activations at all layers,</a:t>
            </a:r>
          </a:p>
          <a:p>
            <a:pPr marL="342900" marR="0" lvl="0" indent="-342900" algn="l" defTabSz="914400" rtl="0" eaLnBrk="0" fontAlgn="base" latinLnBrk="0" hangingPunct="0">
              <a:lnSpc>
                <a:spcPct val="100000"/>
              </a:lnSpc>
              <a:spcBef>
                <a:spcPts val="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Learning proceeds nicely</a:t>
            </a:r>
            <a:endParaRPr kumimoji="0" lang="en-US" altLang="en-US" sz="1600" b="1" i="0" u="none" strike="noStrike" kern="0" cap="none" spc="0" normalizeH="0" baseline="0" noProof="0" dirty="0">
              <a:ln>
                <a:noFill/>
              </a:ln>
              <a:solidFill>
                <a:srgbClr val="000000"/>
              </a:solidFill>
              <a:effectLst/>
              <a:uLnTx/>
              <a:uFillTx/>
              <a:latin typeface="Eurostile LT Std"/>
              <a:ea typeface="+mn-ea"/>
              <a:cs typeface="+mn-cs"/>
            </a:endParaRPr>
          </a:p>
        </p:txBody>
      </p:sp>
      <p:pic>
        <p:nvPicPr>
          <p:cNvPr id="2" name="Picture 1"/>
          <p:cNvPicPr>
            <a:picLocks noChangeAspect="1"/>
          </p:cNvPicPr>
          <p:nvPr/>
        </p:nvPicPr>
        <p:blipFill>
          <a:blip r:embed="rId3"/>
          <a:stretch>
            <a:fillRect/>
          </a:stretch>
        </p:blipFill>
        <p:spPr>
          <a:xfrm>
            <a:off x="158491" y="1067052"/>
            <a:ext cx="5876885" cy="1569860"/>
          </a:xfrm>
          <a:prstGeom prst="rect">
            <a:avLst/>
          </a:prstGeom>
        </p:spPr>
      </p:pic>
      <p:pic>
        <p:nvPicPr>
          <p:cNvPr id="4" name="Picture 3"/>
          <p:cNvPicPr>
            <a:picLocks noChangeAspect="1"/>
          </p:cNvPicPr>
          <p:nvPr/>
        </p:nvPicPr>
        <p:blipFill>
          <a:blip r:embed="rId4"/>
          <a:stretch>
            <a:fillRect/>
          </a:stretch>
        </p:blipFill>
        <p:spPr>
          <a:xfrm>
            <a:off x="213722" y="2973296"/>
            <a:ext cx="5798438" cy="1535824"/>
          </a:xfrm>
          <a:prstGeom prst="rect">
            <a:avLst/>
          </a:prstGeom>
        </p:spPr>
      </p:pic>
      <p:pic>
        <p:nvPicPr>
          <p:cNvPr id="5" name="Picture 4"/>
          <p:cNvPicPr>
            <a:picLocks noChangeAspect="1"/>
          </p:cNvPicPr>
          <p:nvPr/>
        </p:nvPicPr>
        <p:blipFill>
          <a:blip r:embed="rId5"/>
          <a:stretch>
            <a:fillRect/>
          </a:stretch>
        </p:blipFill>
        <p:spPr>
          <a:xfrm>
            <a:off x="239371" y="4760531"/>
            <a:ext cx="5772789" cy="1555784"/>
          </a:xfrm>
          <a:prstGeom prst="rect">
            <a:avLst/>
          </a:prstGeom>
        </p:spPr>
      </p:pic>
    </p:spTree>
    <p:extLst>
      <p:ext uri="{BB962C8B-B14F-4D97-AF65-F5344CB8AC3E}">
        <p14:creationId xmlns:p14="http://schemas.microsoft.com/office/powerpoint/2010/main" val="501177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Batch Normalization</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39</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8" name="Content Placeholder 2"/>
          <p:cNvSpPr txBox="1">
            <a:spLocks/>
          </p:cNvSpPr>
          <p:nvPr/>
        </p:nvSpPr>
        <p:spPr>
          <a:xfrm>
            <a:off x="-181080" y="980728"/>
            <a:ext cx="9073559"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Explicitly force the activations throughout a network to take on a unit Gaussian distribution at the beginning of the training.</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Core observation: this is possible because normalization is a simple differentiable operation.</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Implementation: insert the </a:t>
            </a:r>
            <a:r>
              <a:rPr kumimoji="0" lang="en-US" altLang="en-US" sz="1400" b="0" i="0" u="none" strike="noStrike" kern="0" cap="none" spc="0" normalizeH="0" baseline="0" noProof="0" dirty="0" err="1">
                <a:ln>
                  <a:noFill/>
                </a:ln>
                <a:solidFill>
                  <a:srgbClr val="000000"/>
                </a:solidFill>
                <a:effectLst/>
                <a:uLnTx/>
                <a:uFillTx/>
                <a:latin typeface="Eurostile LT Std"/>
                <a:ea typeface="+mn-ea"/>
                <a:cs typeface="+mn-cs"/>
              </a:rPr>
              <a:t>BatchNorm</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layer immediately after fully connected layers and before non-</a:t>
            </a:r>
            <a:r>
              <a:rPr kumimoji="0" lang="en-US" altLang="en-US" sz="1400" b="0" i="0" u="none" strike="noStrike" kern="0" cap="none" spc="0" normalizeH="0" baseline="0" noProof="0" dirty="0" err="1">
                <a:ln>
                  <a:noFill/>
                </a:ln>
                <a:solidFill>
                  <a:srgbClr val="000000"/>
                </a:solidFill>
                <a:effectLst/>
                <a:uLnTx/>
                <a:uFillTx/>
                <a:latin typeface="Eurostile LT Std"/>
                <a:ea typeface="+mn-ea"/>
                <a:cs typeface="+mn-cs"/>
              </a:rPr>
              <a:t>linearities</a:t>
            </a: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 </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sng"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p:txBody>
      </p:sp>
      <p:pic>
        <p:nvPicPr>
          <p:cNvPr id="7" name="Picture 6"/>
          <p:cNvPicPr>
            <a:picLocks noChangeAspect="1"/>
          </p:cNvPicPr>
          <p:nvPr/>
        </p:nvPicPr>
        <p:blipFill>
          <a:blip r:embed="rId3"/>
          <a:stretch>
            <a:fillRect/>
          </a:stretch>
        </p:blipFill>
        <p:spPr>
          <a:xfrm>
            <a:off x="272797" y="2302627"/>
            <a:ext cx="1991156" cy="1954839"/>
          </a:xfrm>
          <a:prstGeom prst="rect">
            <a:avLst/>
          </a:prstGeom>
        </p:spPr>
      </p:pic>
      <p:sp>
        <p:nvSpPr>
          <p:cNvPr id="9" name="TextBox 8"/>
          <p:cNvSpPr txBox="1"/>
          <p:nvPr/>
        </p:nvSpPr>
        <p:spPr>
          <a:xfrm>
            <a:off x="2510116" y="2052137"/>
            <a:ext cx="4752801"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Compute the empirical mean and variance independently for each dimension</a:t>
            </a:r>
          </a:p>
        </p:txBody>
      </p:sp>
      <p:cxnSp>
        <p:nvCxnSpPr>
          <p:cNvPr id="11" name="Straight Arrow Connector 10"/>
          <p:cNvCxnSpPr>
            <a:stCxn id="9" idx="1"/>
          </p:cNvCxnSpPr>
          <p:nvPr/>
        </p:nvCxnSpPr>
        <p:spPr bwMode="auto">
          <a:xfrm flipH="1">
            <a:off x="2123728" y="2344525"/>
            <a:ext cx="386388" cy="2461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7" name="TextBox 16"/>
              <p:cNvSpPr txBox="1"/>
              <p:nvPr/>
            </p:nvSpPr>
            <p:spPr>
              <a:xfrm>
                <a:off x="2510115" y="2581255"/>
                <a:ext cx="4752801" cy="99610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Normalize:</a:t>
                </a:r>
                <a:r>
                  <a:rPr kumimoji="0" lang="en-US" sz="1800" b="0"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 </a:t>
                </a:r>
                <a14:m>
                  <m:oMath xmlns:m="http://schemas.openxmlformats.org/officeDocument/2006/math">
                    <m:sSup>
                      <m:sSup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acc>
                          <m:accPr>
                            <m:chr m:val="̂"/>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acc>
                      </m:e>
                      <m:sup>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sSup>
                          <m:sSup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sup>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𝔼</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𝑥</m:t>
                            </m:r>
                          </m:e>
                          <m:sup>
                            <m:d>
                              <m:dPr>
                                <m:ctrlP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e>
                            </m:d>
                          </m:sup>
                        </m:sSup>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num>
                      <m:den>
                        <m:rad>
                          <m:radPr>
                            <m:degHide m:val="on"/>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radPr>
                          <m:deg/>
                          <m:e>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Var</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𝑥</m:t>
                                </m:r>
                              </m:e>
                              <m:sup>
                                <m:d>
                                  <m:dPr>
                                    <m:ctrlP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e>
                                </m:d>
                              </m:sup>
                            </m:sSup>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e>
                        </m:rad>
                      </m:den>
                    </m:f>
                  </m:oMath>
                </a14:m>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510115" y="2581255"/>
                <a:ext cx="4752801" cy="996107"/>
              </a:xfrm>
              <a:prstGeom prst="rect">
                <a:avLst/>
              </a:prstGeom>
              <a:blipFill>
                <a:blip r:embed="rId4"/>
                <a:stretch>
                  <a:fillRect l="-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498920" y="3573016"/>
                <a:ext cx="4315907" cy="6270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Then allow the network to squash the range if it wants to:</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14:m>
                  <m:oMath xmlns:m="http://schemas.openxmlformats.org/officeDocument/2006/math">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𝑦</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a:t>
                </a:r>
                <a14:m>
                  <m:oMath xmlns:m="http://schemas.openxmlformats.org/officeDocument/2006/math">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𝛾</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𝑥</m:t>
                            </m:r>
                          </m:e>
                        </m:acc>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14:m>
                  <m:oMath xmlns:m="http://schemas.openxmlformats.org/officeDocument/2006/math">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𝛽</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2498920" y="3573016"/>
                <a:ext cx="4315907" cy="627031"/>
              </a:xfrm>
              <a:prstGeom prst="rect">
                <a:avLst/>
              </a:prstGeom>
              <a:blipFill>
                <a:blip r:embed="rId5"/>
                <a:stretch>
                  <a:fillRect l="-847" t="-2913" r="-1271" b="-14563"/>
                </a:stretch>
              </a:blipFill>
            </p:spPr>
            <p:txBody>
              <a:bodyPr/>
              <a:lstStyle/>
              <a:p>
                <a:r>
                  <a:rPr lang="en-US">
                    <a:noFill/>
                  </a:rPr>
                  <a:t> </a:t>
                </a:r>
              </a:p>
            </p:txBody>
          </p:sp>
        </mc:Fallback>
      </mc:AlternateContent>
      <p:cxnSp>
        <p:nvCxnSpPr>
          <p:cNvPr id="14" name="Straight Arrow Connector 13"/>
          <p:cNvCxnSpPr>
            <a:endCxn id="19" idx="2"/>
          </p:cNvCxnSpPr>
          <p:nvPr/>
        </p:nvCxnSpPr>
        <p:spPr bwMode="auto">
          <a:xfrm flipV="1">
            <a:off x="3203575" y="4200047"/>
            <a:ext cx="1453299" cy="31341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9" name="TextBox 28"/>
              <p:cNvSpPr txBox="1"/>
              <p:nvPr/>
            </p:nvSpPr>
            <p:spPr>
              <a:xfrm>
                <a:off x="539552" y="4476486"/>
                <a:ext cx="4693558" cy="653384"/>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network can learn: </a:t>
                </a:r>
                <a14:m>
                  <m:oMath xmlns:m="http://schemas.openxmlformats.org/officeDocument/2006/math">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𝛾</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ad>
                      <m:radPr>
                        <m:degHide m:val="on"/>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Var</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𝑥</m:t>
                            </m:r>
                          </m:e>
                          <m:sup>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e>
                            </m:d>
                          </m:sup>
                        </m:s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e>
                    </m:rad>
                  </m:oMath>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14:m>
                  <m:oMath xmlns:m="http://schemas.openxmlformats.org/officeDocument/2006/math">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𝛽</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𝔼</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𝑥</m:t>
                        </m:r>
                      </m:e>
                      <m:sup>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e>
                        </m:d>
                      </m:sup>
                    </m:s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to recover the identity mapping</a:t>
                </a:r>
              </a:p>
            </p:txBody>
          </p:sp>
        </mc:Choice>
        <mc:Fallback xmlns="">
          <p:sp>
            <p:nvSpPr>
              <p:cNvPr id="29" name="TextBox 28"/>
              <p:cNvSpPr txBox="1">
                <a:spLocks noRot="1" noChangeAspect="1" noMove="1" noResize="1" noEditPoints="1" noAdjustHandles="1" noChangeArrowheads="1" noChangeShapeType="1" noTextEdit="1"/>
              </p:cNvSpPr>
              <p:nvPr/>
            </p:nvSpPr>
            <p:spPr>
              <a:xfrm>
                <a:off x="539552" y="4476486"/>
                <a:ext cx="4693558" cy="653384"/>
              </a:xfrm>
              <a:prstGeom prst="rect">
                <a:avLst/>
              </a:prstGeom>
              <a:blipFill>
                <a:blip r:embed="rId6"/>
                <a:stretch>
                  <a:fillRect l="-780" b="-11111"/>
                </a:stretch>
              </a:blipFill>
            </p:spPr>
            <p:txBody>
              <a:bodyPr/>
              <a:lstStyle/>
              <a:p>
                <a:r>
                  <a:rPr lang="en-US">
                    <a:noFill/>
                  </a:rPr>
                  <a:t> </a:t>
                </a:r>
              </a:p>
            </p:txBody>
          </p:sp>
        </mc:Fallback>
      </mc:AlternateContent>
      <p:sp>
        <p:nvSpPr>
          <p:cNvPr id="26" name="Rounded Rectangle 25"/>
          <p:cNvSpPr/>
          <p:nvPr/>
        </p:nvSpPr>
        <p:spPr bwMode="auto">
          <a:xfrm>
            <a:off x="7524329" y="2348880"/>
            <a:ext cx="1296143" cy="504056"/>
          </a:xfrm>
          <a:prstGeom prst="round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Arial" charset="0"/>
                <a:ea typeface="+mn-ea"/>
                <a:cs typeface="+mn-cs"/>
              </a:rPr>
              <a:t>Fully Connected</a:t>
            </a:r>
          </a:p>
        </p:txBody>
      </p:sp>
      <p:sp>
        <p:nvSpPr>
          <p:cNvPr id="31" name="Rounded Rectangle 30"/>
          <p:cNvSpPr/>
          <p:nvPr/>
        </p:nvSpPr>
        <p:spPr bwMode="auto">
          <a:xfrm>
            <a:off x="7524328" y="3068960"/>
            <a:ext cx="1296143" cy="504056"/>
          </a:xfrm>
          <a:prstGeom prst="round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Arial" charset="0"/>
                <a:ea typeface="+mn-ea"/>
                <a:cs typeface="+mn-cs"/>
              </a:rPr>
              <a:t>Batch Normalization</a:t>
            </a:r>
          </a:p>
        </p:txBody>
      </p:sp>
      <p:sp>
        <p:nvSpPr>
          <p:cNvPr id="32" name="Rounded Rectangle 31"/>
          <p:cNvSpPr/>
          <p:nvPr/>
        </p:nvSpPr>
        <p:spPr bwMode="auto">
          <a:xfrm>
            <a:off x="7524330" y="3861048"/>
            <a:ext cx="1296143" cy="504056"/>
          </a:xfrm>
          <a:prstGeom prst="roundRect">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Arial" charset="0"/>
                <a:ea typeface="+mn-ea"/>
                <a:cs typeface="+mn-cs"/>
              </a:rPr>
              <a:t>Activation Function</a:t>
            </a:r>
          </a:p>
        </p:txBody>
      </p:sp>
      <p:cxnSp>
        <p:nvCxnSpPr>
          <p:cNvPr id="33" name="Straight Arrow Connector 32"/>
          <p:cNvCxnSpPr/>
          <p:nvPr/>
        </p:nvCxnSpPr>
        <p:spPr bwMode="auto">
          <a:xfrm>
            <a:off x="8172400" y="1988840"/>
            <a:ext cx="0" cy="3600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5" name="Straight Arrow Connector 34"/>
          <p:cNvCxnSpPr/>
          <p:nvPr/>
        </p:nvCxnSpPr>
        <p:spPr bwMode="auto">
          <a:xfrm>
            <a:off x="8172400" y="2852936"/>
            <a:ext cx="0" cy="2160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7" name="Straight Arrow Connector 36"/>
          <p:cNvCxnSpPr>
            <a:stCxn id="31" idx="2"/>
          </p:cNvCxnSpPr>
          <p:nvPr/>
        </p:nvCxnSpPr>
        <p:spPr bwMode="auto">
          <a:xfrm>
            <a:off x="8172400" y="3573016"/>
            <a:ext cx="0" cy="28803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9" name="Rounded Rectangle 38"/>
          <p:cNvSpPr/>
          <p:nvPr/>
        </p:nvSpPr>
        <p:spPr bwMode="auto">
          <a:xfrm>
            <a:off x="7524329" y="4725144"/>
            <a:ext cx="1296143" cy="504056"/>
          </a:xfrm>
          <a:prstGeom prst="round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Arial" charset="0"/>
                <a:ea typeface="+mn-ea"/>
                <a:cs typeface="+mn-cs"/>
              </a:rPr>
              <a:t>Fully Connected</a:t>
            </a:r>
          </a:p>
        </p:txBody>
      </p:sp>
      <p:sp>
        <p:nvSpPr>
          <p:cNvPr id="40" name="Rounded Rectangle 39"/>
          <p:cNvSpPr/>
          <p:nvPr/>
        </p:nvSpPr>
        <p:spPr bwMode="auto">
          <a:xfrm>
            <a:off x="7524328" y="5445224"/>
            <a:ext cx="1296143" cy="504056"/>
          </a:xfrm>
          <a:prstGeom prst="round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Arial" charset="0"/>
                <a:ea typeface="+mn-ea"/>
                <a:cs typeface="+mn-cs"/>
              </a:rPr>
              <a:t>Batch Normalization</a:t>
            </a:r>
          </a:p>
        </p:txBody>
      </p:sp>
      <p:cxnSp>
        <p:nvCxnSpPr>
          <p:cNvPr id="42" name="Straight Arrow Connector 41"/>
          <p:cNvCxnSpPr/>
          <p:nvPr/>
        </p:nvCxnSpPr>
        <p:spPr bwMode="auto">
          <a:xfrm>
            <a:off x="8172400" y="4365104"/>
            <a:ext cx="0" cy="3600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Straight Arrow Connector 42"/>
          <p:cNvCxnSpPr/>
          <p:nvPr/>
        </p:nvCxnSpPr>
        <p:spPr bwMode="auto">
          <a:xfrm>
            <a:off x="8172400" y="5229200"/>
            <a:ext cx="0" cy="2160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4" name="Straight Arrow Connector 43"/>
          <p:cNvCxnSpPr>
            <a:stCxn id="40" idx="2"/>
          </p:cNvCxnSpPr>
          <p:nvPr/>
        </p:nvCxnSpPr>
        <p:spPr bwMode="auto">
          <a:xfrm>
            <a:off x="8172400" y="5949280"/>
            <a:ext cx="0" cy="28803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6" name="Content Placeholder 2"/>
          <p:cNvSpPr txBox="1">
            <a:spLocks/>
          </p:cNvSpPr>
          <p:nvPr/>
        </p:nvSpPr>
        <p:spPr>
          <a:xfrm>
            <a:off x="-200734" y="5239808"/>
            <a:ext cx="7581046"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500" b="0" i="0" u="none" strike="noStrike" kern="0" cap="none" spc="0" normalizeH="0" baseline="0" noProof="0" dirty="0">
                <a:ln>
                  <a:noFill/>
                </a:ln>
                <a:solidFill>
                  <a:srgbClr val="000000"/>
                </a:solidFill>
                <a:effectLst/>
                <a:uLnTx/>
                <a:uFillTx/>
                <a:latin typeface="Eurostile LT Std"/>
                <a:ea typeface="+mn-ea"/>
                <a:cs typeface="+mn-cs"/>
              </a:rPr>
              <a:t>Allows higher learning rates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500" b="0" i="0" u="none" strike="noStrike" kern="0" cap="none" spc="0" normalizeH="0" baseline="0" noProof="0" dirty="0">
                <a:ln>
                  <a:noFill/>
                </a:ln>
                <a:solidFill>
                  <a:srgbClr val="000000"/>
                </a:solidFill>
                <a:effectLst/>
                <a:uLnTx/>
                <a:uFillTx/>
                <a:latin typeface="Eurostile LT Std"/>
                <a:ea typeface="+mn-ea"/>
                <a:cs typeface="+mn-cs"/>
              </a:rPr>
              <a:t>Reduces the strong dependence on initialization</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500" b="0" i="0" u="none" strike="noStrike" kern="0" cap="none" spc="0" normalizeH="0" baseline="0" noProof="0" dirty="0">
                <a:ln>
                  <a:noFill/>
                </a:ln>
                <a:solidFill>
                  <a:srgbClr val="000000"/>
                </a:solidFill>
                <a:effectLst/>
                <a:uLnTx/>
                <a:uFillTx/>
                <a:latin typeface="Eurostile LT Std"/>
                <a:ea typeface="+mn-ea"/>
                <a:cs typeface="+mn-cs"/>
              </a:rPr>
              <a:t>Acts as a form of regularization, and slightly reduces (maybe) the need for dropout (= keep a neuron active with probability </a:t>
            </a:r>
            <a:r>
              <a:rPr kumimoji="0" lang="en-US" altLang="en-US" sz="1500" b="0" i="1" u="none" strike="noStrike" kern="0" cap="none" spc="0" normalizeH="0" baseline="0" noProof="0" dirty="0">
                <a:ln>
                  <a:noFill/>
                </a:ln>
                <a:solidFill>
                  <a:srgbClr val="000000"/>
                </a:solidFill>
                <a:effectLst/>
                <a:uLnTx/>
                <a:uFillTx/>
                <a:latin typeface="Eurostile LT Std"/>
                <a:ea typeface="+mn-ea"/>
                <a:cs typeface="+mn-cs"/>
              </a:rPr>
              <a:t>p</a:t>
            </a:r>
            <a:r>
              <a:rPr kumimoji="0" lang="en-US" altLang="en-US" sz="1500" b="0" i="0" u="none" strike="noStrike" kern="0" cap="none" spc="0" normalizeH="0" baseline="0" noProof="0" dirty="0">
                <a:ln>
                  <a:noFill/>
                </a:ln>
                <a:solidFill>
                  <a:srgbClr val="000000"/>
                </a:solidFill>
                <a:effectLst/>
                <a:uLnTx/>
                <a:uFillTx/>
                <a:latin typeface="Eurostile LT Std"/>
                <a:ea typeface="+mn-ea"/>
                <a:cs typeface="+mn-cs"/>
              </a:rPr>
              <a:t> or setting it to 0 otherwise)</a:t>
            </a: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p:txBody>
      </p:sp>
    </p:spTree>
    <p:extLst>
      <p:ext uri="{BB962C8B-B14F-4D97-AF65-F5344CB8AC3E}">
        <p14:creationId xmlns:p14="http://schemas.microsoft.com/office/powerpoint/2010/main" val="380824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Non Linearly Separable Data</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pic>
        <p:nvPicPr>
          <p:cNvPr id="3" name="Picture 2"/>
          <p:cNvPicPr>
            <a:picLocks noChangeAspect="1"/>
          </p:cNvPicPr>
          <p:nvPr/>
        </p:nvPicPr>
        <p:blipFill>
          <a:blip r:embed="rId3"/>
          <a:stretch>
            <a:fillRect/>
          </a:stretch>
        </p:blipFill>
        <p:spPr>
          <a:xfrm>
            <a:off x="35496" y="2348880"/>
            <a:ext cx="2838061" cy="3017307"/>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2771800" y="1184886"/>
                <a:ext cx="3898038" cy="98488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Eurostile LT Std"/>
                    <a:ea typeface="+mn-ea"/>
                    <a:cs typeface="+mn-cs"/>
                  </a:rPr>
                  <a:t>Option 1:</a:t>
                </a: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 </a:t>
                </a:r>
                <a:r>
                  <a:rPr kumimoji="0" lang="en-US" sz="1600" b="0" i="1" u="none" strike="noStrike" kern="1200" cap="none" spc="0" normalizeH="0" baseline="0" noProof="0" dirty="0">
                    <a:ln>
                      <a:noFill/>
                    </a:ln>
                    <a:solidFill>
                      <a:srgbClr val="000000"/>
                    </a:solidFill>
                    <a:effectLst/>
                    <a:uLnTx/>
                    <a:uFillTx/>
                    <a:latin typeface="Eurostile LT Std"/>
                    <a:ea typeface="+mn-ea"/>
                    <a:cs typeface="+mn-cs"/>
                  </a:rPr>
                  <a:t>Non-linear features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e.g. deg-2 polynomials, kernel methods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 Classifier </a:t>
                </a:r>
                <a14:m>
                  <m:oMath xmlns:m="http://schemas.openxmlformats.org/officeDocument/2006/math">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h</m:t>
                    </m:r>
                    <m:r>
                      <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m:t>
                    </m:r>
                    <m:r>
                      <a:rPr kumimoji="0" lang="en-US" sz="1400" b="1" i="0"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𝐱</m:t>
                    </m:r>
                    <m:r>
                      <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 </m:t>
                    </m:r>
                  </m:oMath>
                </a14:m>
                <a:r>
                  <a:rPr kumimoji="0" lang="en-US" sz="1400" b="0" i="0" u="none" strike="noStrike" kern="1200" cap="none" spc="0" normalizeH="0" baseline="0" noProof="0" dirty="0">
                    <a:ln>
                      <a:noFill/>
                    </a:ln>
                    <a:solidFill>
                      <a:srgbClr val="000000"/>
                    </a:solidFill>
                    <a:effectLst/>
                    <a:uLnTx/>
                    <a:uFillTx/>
                    <a:latin typeface="Eurostile LT Std"/>
                    <a:ea typeface="+mn-ea"/>
                    <a:cs typeface="+mn-cs"/>
                  </a:rPr>
                  <a:t>still linear in </a:t>
                </a:r>
                <a14:m>
                  <m:oMath xmlns:m="http://schemas.openxmlformats.org/officeDocument/2006/math">
                    <m:r>
                      <a:rPr kumimoji="0" lang="en-US" sz="1400" b="1"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𝐰</m:t>
                    </m:r>
                  </m:oMath>
                </a14:m>
                <a:endParaRPr kumimoji="0" lang="en-US" sz="1400" b="0" i="0" u="none" strike="noStrike" kern="1200" cap="none" spc="0" normalizeH="0" baseline="0" noProof="0" dirty="0">
                  <a:ln>
                    <a:noFill/>
                  </a:ln>
                  <a:solidFill>
                    <a:srgbClr val="000000"/>
                  </a:solidFill>
                  <a:effectLst/>
                  <a:uLnTx/>
                  <a:uFillTx/>
                  <a:latin typeface="Eurostile LT Std"/>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 Data linearly separable in higher dim. spaces</a:t>
                </a:r>
              </a:p>
            </p:txBody>
          </p:sp>
        </mc:Choice>
        <mc:Fallback xmlns="">
          <p:sp>
            <p:nvSpPr>
              <p:cNvPr id="11" name="TextBox 10"/>
              <p:cNvSpPr txBox="1">
                <a:spLocks noRot="1" noChangeAspect="1" noMove="1" noResize="1" noEditPoints="1" noAdjustHandles="1" noChangeArrowheads="1" noChangeShapeType="1" noTextEdit="1"/>
              </p:cNvSpPr>
              <p:nvPr/>
            </p:nvSpPr>
            <p:spPr>
              <a:xfrm>
                <a:off x="2771800" y="1184886"/>
                <a:ext cx="3898038" cy="984885"/>
              </a:xfrm>
              <a:prstGeom prst="rect">
                <a:avLst/>
              </a:prstGeom>
              <a:blipFill>
                <a:blip r:embed="rId4"/>
                <a:stretch>
                  <a:fillRect l="-939" t="-1852" b="-5556"/>
                </a:stretch>
              </a:blipFill>
            </p:spPr>
            <p:txBody>
              <a:bodyPr/>
              <a:lstStyle/>
              <a:p>
                <a:r>
                  <a:rPr lang="en-US">
                    <a:noFill/>
                  </a:rPr>
                  <a:t> </a:t>
                </a:r>
              </a:p>
            </p:txBody>
          </p:sp>
        </mc:Fallback>
      </mc:AlternateContent>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16164" r="18640" b="31053"/>
          <a:stretch/>
        </p:blipFill>
        <p:spPr>
          <a:xfrm>
            <a:off x="3635896" y="2274996"/>
            <a:ext cx="4968279" cy="2975030"/>
          </a:xfrm>
          <a:prstGeom prst="rect">
            <a:avLst/>
          </a:prstGeom>
        </p:spPr>
      </p:pic>
      <p:sp>
        <p:nvSpPr>
          <p:cNvPr id="4" name="TextBox 3"/>
          <p:cNvSpPr txBox="1"/>
          <p:nvPr/>
        </p:nvSpPr>
        <p:spPr>
          <a:xfrm>
            <a:off x="6226969" y="6021288"/>
            <a:ext cx="3240360" cy="2308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808080">
                    <a:lumMod val="75000"/>
                  </a:srgbClr>
                </a:solidFill>
                <a:effectLst/>
                <a:uLnTx/>
                <a:uFillTx/>
                <a:latin typeface="Eurostile LT Std"/>
                <a:ea typeface="+mn-ea"/>
                <a:cs typeface="+mn-cs"/>
              </a:rPr>
              <a:t>https://www.deeplearningbook.org/contents/intro.html</a:t>
            </a:r>
          </a:p>
        </p:txBody>
      </p:sp>
      <mc:AlternateContent xmlns:mc="http://schemas.openxmlformats.org/markup-compatibility/2006" xmlns:a14="http://schemas.microsoft.com/office/drawing/2010/main">
        <mc:Choice Requires="a14">
          <p:sp>
            <p:nvSpPr>
              <p:cNvPr id="13" name="Shape 1796"/>
              <p:cNvSpPr txBox="1"/>
              <p:nvPr/>
            </p:nvSpPr>
            <p:spPr>
              <a:xfrm>
                <a:off x="4569119" y="5366187"/>
                <a:ext cx="3454005" cy="445200"/>
              </a:xfrm>
              <a:prstGeom prst="rect">
                <a:avLst/>
              </a:prstGeom>
              <a:noFill/>
              <a:ln>
                <a:noFill/>
              </a:ln>
            </p:spPr>
            <p:txBody>
              <a:bodyPr spcFirstLastPara="1" wrap="square" lIns="91425" tIns="91425" rIns="91425" bIns="91425" anchor="t" anchorCtr="0">
                <a:noAutofit/>
              </a:bodyPr>
              <a:lstStyle>
                <a:defPPr>
                  <a:defRPr lang="en-US"/>
                </a:defPPr>
                <a:lvl1pPr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14:m>
                  <m:oMathPara xmlns:m="http://schemas.openxmlformats.org/officeDocument/2006/math">
                    <m:oMathParaPr>
                      <m:jc m:val="centerGroup"/>
                    </m:oMathParaPr>
                    <m:oMath xmlns:m="http://schemas.openxmlformats.org/officeDocument/2006/math">
                      <m:r>
                        <a:rPr kumimoji="0" lang="en" sz="1800" b="0" i="1" u="none" strike="noStrike" kern="0" cap="none" spc="0" normalizeH="0" baseline="0" noProof="0" dirty="0" smtClean="0">
                          <a:ln>
                            <a:noFill/>
                          </a:ln>
                          <a:solidFill>
                            <a:srgbClr val="000000"/>
                          </a:solidFill>
                          <a:effectLst/>
                          <a:uLnTx/>
                          <a:uFillTx/>
                          <a:latin typeface="Cambria Math" panose="02040503050406030204" pitchFamily="18" charset="0"/>
                          <a:cs typeface="Arial"/>
                          <a:sym typeface="Arial"/>
                        </a:rPr>
                        <m:t>𝑓</m:t>
                      </m:r>
                      <m:r>
                        <a:rPr kumimoji="0" lang="en" sz="1800" b="0" i="1" u="none" strike="noStrike" kern="0" cap="none" spc="0" normalizeH="0" baseline="0" noProof="0" dirty="0" smtClean="0">
                          <a:ln>
                            <a:noFill/>
                          </a:ln>
                          <a:solidFill>
                            <a:srgbClr val="000000"/>
                          </a:solidFill>
                          <a:effectLst/>
                          <a:uLnTx/>
                          <a:uFillTx/>
                          <a:latin typeface="Cambria Math" panose="02040503050406030204" pitchFamily="18" charset="0"/>
                          <a:cs typeface="Arial"/>
                          <a:sym typeface="Arial"/>
                        </a:rPr>
                        <m:t>(</m:t>
                      </m:r>
                      <m:r>
                        <a:rPr kumimoji="0" lang="en" sz="1800" b="0" i="1" u="none" strike="noStrike" kern="0" cap="none" spc="0" normalizeH="0" baseline="0" noProof="0" dirty="0" smtClean="0">
                          <a:ln>
                            <a:noFill/>
                          </a:ln>
                          <a:solidFill>
                            <a:srgbClr val="000000"/>
                          </a:solidFill>
                          <a:effectLst/>
                          <a:uLnTx/>
                          <a:uFillTx/>
                          <a:latin typeface="Cambria Math" panose="02040503050406030204" pitchFamily="18" charset="0"/>
                          <a:cs typeface="Arial"/>
                          <a:sym typeface="Arial"/>
                        </a:rPr>
                        <m:t>𝑥</m:t>
                      </m:r>
                      <m:r>
                        <a:rPr kumimoji="0" lang="en" sz="1800" b="0" i="1" u="none" strike="noStrike" kern="0" cap="none" spc="0" normalizeH="0" baseline="0" noProof="0" dirty="0" smtClean="0">
                          <a:ln>
                            <a:noFill/>
                          </a:ln>
                          <a:solidFill>
                            <a:srgbClr val="000000"/>
                          </a:solidFill>
                          <a:effectLst/>
                          <a:uLnTx/>
                          <a:uFillTx/>
                          <a:latin typeface="Cambria Math" panose="02040503050406030204" pitchFamily="18" charset="0"/>
                          <a:cs typeface="Arial"/>
                          <a:sym typeface="Arial"/>
                        </a:rPr>
                        <m:t>, </m:t>
                      </m:r>
                      <m:r>
                        <a:rPr kumimoji="0" lang="en" sz="1800" b="0" i="1" u="none" strike="noStrike" kern="0" cap="none" spc="0" normalizeH="0" baseline="0" noProof="0" dirty="0" smtClean="0">
                          <a:ln>
                            <a:noFill/>
                          </a:ln>
                          <a:solidFill>
                            <a:srgbClr val="000000"/>
                          </a:solidFill>
                          <a:effectLst/>
                          <a:uLnTx/>
                          <a:uFillTx/>
                          <a:latin typeface="Cambria Math" panose="02040503050406030204" pitchFamily="18" charset="0"/>
                          <a:cs typeface="Arial"/>
                          <a:sym typeface="Arial"/>
                        </a:rPr>
                        <m:t>𝑦</m:t>
                      </m:r>
                      <m:r>
                        <a:rPr kumimoji="0" lang="en" sz="1800" b="0" i="1" u="none" strike="noStrike" kern="0" cap="none" spc="0" normalizeH="0" baseline="0" noProof="0" dirty="0" smtClean="0">
                          <a:ln>
                            <a:noFill/>
                          </a:ln>
                          <a:solidFill>
                            <a:srgbClr val="000000"/>
                          </a:solidFill>
                          <a:effectLst/>
                          <a:uLnTx/>
                          <a:uFillTx/>
                          <a:latin typeface="Cambria Math" panose="02040503050406030204" pitchFamily="18" charset="0"/>
                          <a:cs typeface="Arial"/>
                          <a:sym typeface="Arial"/>
                        </a:rPr>
                        <m:t>) = (</m:t>
                      </m:r>
                      <m:r>
                        <a:rPr kumimoji="0" lang="en" sz="1800" b="0" i="1" u="none" strike="noStrike" kern="0" cap="none" spc="0" normalizeH="0" baseline="0" noProof="0" dirty="0" smtClean="0">
                          <a:ln>
                            <a:noFill/>
                          </a:ln>
                          <a:solidFill>
                            <a:srgbClr val="000000"/>
                          </a:solidFill>
                          <a:effectLst/>
                          <a:uLnTx/>
                          <a:uFillTx/>
                          <a:latin typeface="Cambria Math" panose="02040503050406030204" pitchFamily="18" charset="0"/>
                          <a:cs typeface="Arial"/>
                          <a:sym typeface="Arial"/>
                        </a:rPr>
                        <m:t>𝑟</m:t>
                      </m:r>
                      <m:r>
                        <a:rPr kumimoji="0" lang="en" sz="1800" b="0" i="1" u="none" strike="noStrike" kern="0" cap="none" spc="0" normalizeH="0" baseline="0" noProof="0" dirty="0" smtClean="0">
                          <a:ln>
                            <a:noFill/>
                          </a:ln>
                          <a:solidFill>
                            <a:srgbClr val="000000"/>
                          </a:solidFill>
                          <a:effectLst/>
                          <a:uLnTx/>
                          <a:uFillTx/>
                          <a:latin typeface="Cambria Math" panose="02040503050406030204" pitchFamily="18" charset="0"/>
                          <a:cs typeface="Arial"/>
                          <a:sym typeface="Arial"/>
                        </a:rPr>
                        <m:t>(</m:t>
                      </m:r>
                      <m:r>
                        <a:rPr kumimoji="0" lang="en" sz="1800" b="0" i="1" u="none" strike="noStrike" kern="0" cap="none" spc="0" normalizeH="0" baseline="0" noProof="0" dirty="0" smtClean="0">
                          <a:ln>
                            <a:noFill/>
                          </a:ln>
                          <a:solidFill>
                            <a:srgbClr val="000000"/>
                          </a:solidFill>
                          <a:effectLst/>
                          <a:uLnTx/>
                          <a:uFillTx/>
                          <a:latin typeface="Cambria Math" panose="02040503050406030204" pitchFamily="18" charset="0"/>
                          <a:cs typeface="Arial"/>
                          <a:sym typeface="Arial"/>
                        </a:rPr>
                        <m:t>𝑥</m:t>
                      </m:r>
                      <m:r>
                        <a:rPr kumimoji="0" lang="en" sz="1800" b="0" i="1" u="none" strike="noStrike" kern="0" cap="none" spc="0" normalizeH="0" baseline="0" noProof="0" dirty="0" smtClean="0">
                          <a:ln>
                            <a:noFill/>
                          </a:ln>
                          <a:solidFill>
                            <a:srgbClr val="000000"/>
                          </a:solidFill>
                          <a:effectLst/>
                          <a:uLnTx/>
                          <a:uFillTx/>
                          <a:latin typeface="Cambria Math" panose="02040503050406030204" pitchFamily="18" charset="0"/>
                          <a:cs typeface="Arial"/>
                          <a:sym typeface="Arial"/>
                        </a:rPr>
                        <m:t>, </m:t>
                      </m:r>
                      <m:r>
                        <a:rPr kumimoji="0" lang="en" sz="1800" b="0" i="1" u="none" strike="noStrike" kern="0" cap="none" spc="0" normalizeH="0" baseline="0" noProof="0" dirty="0" smtClean="0">
                          <a:ln>
                            <a:noFill/>
                          </a:ln>
                          <a:solidFill>
                            <a:srgbClr val="000000"/>
                          </a:solidFill>
                          <a:effectLst/>
                          <a:uLnTx/>
                          <a:uFillTx/>
                          <a:latin typeface="Cambria Math" panose="02040503050406030204" pitchFamily="18" charset="0"/>
                          <a:cs typeface="Arial"/>
                          <a:sym typeface="Arial"/>
                        </a:rPr>
                        <m:t>𝑦</m:t>
                      </m:r>
                      <m:r>
                        <a:rPr kumimoji="0" lang="en" sz="1800" b="0" i="1" u="none" strike="noStrike" kern="0" cap="none" spc="0" normalizeH="0" baseline="0" noProof="0" dirty="0" smtClean="0">
                          <a:ln>
                            <a:noFill/>
                          </a:ln>
                          <a:solidFill>
                            <a:srgbClr val="000000"/>
                          </a:solidFill>
                          <a:effectLst/>
                          <a:uLnTx/>
                          <a:uFillTx/>
                          <a:latin typeface="Cambria Math" panose="02040503050406030204" pitchFamily="18" charset="0"/>
                          <a:cs typeface="Arial"/>
                          <a:sym typeface="Arial"/>
                        </a:rPr>
                        <m:t>), </m:t>
                      </m:r>
                      <m:r>
                        <a:rPr kumimoji="0" lang="en" sz="1800" b="0" i="1" u="none" strike="noStrike" kern="0" cap="none" spc="0" normalizeH="0" baseline="0" noProof="0" dirty="0" smtClean="0">
                          <a:ln>
                            <a:noFill/>
                          </a:ln>
                          <a:solidFill>
                            <a:srgbClr val="000000"/>
                          </a:solidFill>
                          <a:effectLst/>
                          <a:uLnTx/>
                          <a:uFillTx/>
                          <a:latin typeface="Cambria Math" panose="02040503050406030204" pitchFamily="18" charset="0"/>
                          <a:cs typeface="Arial"/>
                          <a:sym typeface="Arial"/>
                        </a:rPr>
                        <m:t>𝜃</m:t>
                      </m:r>
                      <m:r>
                        <a:rPr kumimoji="0" lang="en" sz="1800" b="0" i="1" u="none" strike="noStrike" kern="0" cap="none" spc="0" normalizeH="0" baseline="0" noProof="0" dirty="0" smtClean="0">
                          <a:ln>
                            <a:noFill/>
                          </a:ln>
                          <a:solidFill>
                            <a:srgbClr val="000000"/>
                          </a:solidFill>
                          <a:effectLst/>
                          <a:uLnTx/>
                          <a:uFillTx/>
                          <a:latin typeface="Cambria Math" panose="02040503050406030204" pitchFamily="18" charset="0"/>
                          <a:cs typeface="Arial"/>
                          <a:sym typeface="Arial"/>
                        </a:rPr>
                        <m:t>(</m:t>
                      </m:r>
                      <m:r>
                        <a:rPr kumimoji="0" lang="en" sz="1800" b="0" i="1" u="none" strike="noStrike" kern="0" cap="none" spc="0" normalizeH="0" baseline="0" noProof="0" dirty="0" smtClean="0">
                          <a:ln>
                            <a:noFill/>
                          </a:ln>
                          <a:solidFill>
                            <a:srgbClr val="000000"/>
                          </a:solidFill>
                          <a:effectLst/>
                          <a:uLnTx/>
                          <a:uFillTx/>
                          <a:latin typeface="Cambria Math" panose="02040503050406030204" pitchFamily="18" charset="0"/>
                          <a:cs typeface="Arial"/>
                          <a:sym typeface="Arial"/>
                        </a:rPr>
                        <m:t>𝑥</m:t>
                      </m:r>
                      <m:r>
                        <a:rPr kumimoji="0" lang="en" sz="1800" b="0" i="1" u="none" strike="noStrike" kern="0" cap="none" spc="0" normalizeH="0" baseline="0" noProof="0" dirty="0" smtClean="0">
                          <a:ln>
                            <a:noFill/>
                          </a:ln>
                          <a:solidFill>
                            <a:srgbClr val="000000"/>
                          </a:solidFill>
                          <a:effectLst/>
                          <a:uLnTx/>
                          <a:uFillTx/>
                          <a:latin typeface="Cambria Math" panose="02040503050406030204" pitchFamily="18" charset="0"/>
                          <a:cs typeface="Arial"/>
                          <a:sym typeface="Arial"/>
                        </a:rPr>
                        <m:t>, </m:t>
                      </m:r>
                      <m:r>
                        <a:rPr kumimoji="0" lang="en" sz="1800" b="0" i="1" u="none" strike="noStrike" kern="0" cap="none" spc="0" normalizeH="0" baseline="0" noProof="0" dirty="0" smtClean="0">
                          <a:ln>
                            <a:noFill/>
                          </a:ln>
                          <a:solidFill>
                            <a:srgbClr val="000000"/>
                          </a:solidFill>
                          <a:effectLst/>
                          <a:uLnTx/>
                          <a:uFillTx/>
                          <a:latin typeface="Cambria Math" panose="02040503050406030204" pitchFamily="18" charset="0"/>
                          <a:cs typeface="Arial"/>
                          <a:sym typeface="Arial"/>
                        </a:rPr>
                        <m:t>𝑦</m:t>
                      </m:r>
                      <m:r>
                        <a:rPr kumimoji="0" lang="en" sz="1800" b="0" i="1" u="none" strike="noStrike" kern="0" cap="none" spc="0" normalizeH="0" baseline="0" noProof="0" dirty="0" smtClean="0">
                          <a:ln>
                            <a:noFill/>
                          </a:ln>
                          <a:solidFill>
                            <a:srgbClr val="000000"/>
                          </a:solidFill>
                          <a:effectLst/>
                          <a:uLnTx/>
                          <a:uFillTx/>
                          <a:latin typeface="Cambria Math" panose="02040503050406030204" pitchFamily="18" charset="0"/>
                          <a:cs typeface="Arial"/>
                          <a:sym typeface="Arial"/>
                        </a:rPr>
                        <m:t>)) </m:t>
                      </m:r>
                    </m:oMath>
                  </m:oMathPara>
                </a14:m>
                <a:endParaRPr kumimoji="0" sz="1800" b="0" i="0" u="none" strike="noStrike" kern="0" cap="none" spc="0" normalizeH="0" baseline="0" noProof="0" dirty="0">
                  <a:ln>
                    <a:noFill/>
                  </a:ln>
                  <a:solidFill>
                    <a:srgbClr val="000000"/>
                  </a:solidFill>
                  <a:effectLst/>
                  <a:uLnTx/>
                  <a:uFillTx/>
                  <a:latin typeface="Arial"/>
                  <a:ea typeface="ＭＳ Ｐゴシック" pitchFamily="-97" charset="-128"/>
                  <a:cs typeface="Arial"/>
                  <a:sym typeface="Arial"/>
                </a:endParaRPr>
              </a:p>
            </p:txBody>
          </p:sp>
        </mc:Choice>
        <mc:Fallback xmlns="">
          <p:sp>
            <p:nvSpPr>
              <p:cNvPr id="13" name="Shape 1796"/>
              <p:cNvSpPr txBox="1">
                <a:spLocks noRot="1" noChangeAspect="1" noMove="1" noResize="1" noEditPoints="1" noAdjustHandles="1" noChangeArrowheads="1" noChangeShapeType="1" noTextEdit="1"/>
              </p:cNvSpPr>
              <p:nvPr/>
            </p:nvSpPr>
            <p:spPr>
              <a:xfrm>
                <a:off x="4569119" y="5366187"/>
                <a:ext cx="3454005" cy="445200"/>
              </a:xfrm>
              <a:prstGeom prst="rect">
                <a:avLst/>
              </a:prstGeom>
              <a:blipFill>
                <a:blip r:embed="rId6"/>
                <a:stretch>
                  <a:fillRect b="-5479"/>
                </a:stretch>
              </a:blipFill>
              <a:ln>
                <a:noFill/>
              </a:ln>
            </p:spPr>
            <p:txBody>
              <a:bodyPr/>
              <a:lstStyle/>
              <a:p>
                <a:r>
                  <a:rPr lang="en-US">
                    <a:noFill/>
                  </a:rPr>
                  <a:t> </a:t>
                </a:r>
              </a:p>
            </p:txBody>
          </p:sp>
        </mc:Fallback>
      </mc:AlternateContent>
      <p:sp>
        <p:nvSpPr>
          <p:cNvPr id="6" name="Arc 5"/>
          <p:cNvSpPr/>
          <p:nvPr/>
        </p:nvSpPr>
        <p:spPr bwMode="auto">
          <a:xfrm rot="8360800">
            <a:off x="4900995" y="2430365"/>
            <a:ext cx="3944301" cy="2722411"/>
          </a:xfrm>
          <a:prstGeom prst="arc">
            <a:avLst>
              <a:gd name="adj1" fmla="val 17636476"/>
              <a:gd name="adj2" fmla="val 0"/>
            </a:avLst>
          </a:prstGeom>
          <a:noFill/>
          <a:ln w="9525" cap="flat" cmpd="sng" algn="ctr">
            <a:solidFill>
              <a:schemeClr val="tx1"/>
            </a:solidFill>
            <a:prstDash val="solid"/>
            <a:round/>
            <a:headEnd type="triangle" w="lg"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66923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13" grpId="0"/>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Batch Normalization</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40</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pic>
        <p:nvPicPr>
          <p:cNvPr id="2" name="Picture 1"/>
          <p:cNvPicPr>
            <a:picLocks noChangeAspect="1"/>
          </p:cNvPicPr>
          <p:nvPr/>
        </p:nvPicPr>
        <p:blipFill>
          <a:blip r:embed="rId3"/>
          <a:stretch>
            <a:fillRect/>
          </a:stretch>
        </p:blipFill>
        <p:spPr>
          <a:xfrm>
            <a:off x="613055" y="1484784"/>
            <a:ext cx="8135782" cy="3794625"/>
          </a:xfrm>
          <a:prstGeom prst="rect">
            <a:avLst/>
          </a:prstGeom>
        </p:spPr>
      </p:pic>
    </p:spTree>
    <p:extLst>
      <p:ext uri="{BB962C8B-B14F-4D97-AF65-F5344CB8AC3E}">
        <p14:creationId xmlns:p14="http://schemas.microsoft.com/office/powerpoint/2010/main" val="835346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Regularization</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41</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8" name="Content Placeholder 2"/>
          <p:cNvSpPr txBox="1">
            <a:spLocks/>
          </p:cNvSpPr>
          <p:nvPr/>
        </p:nvSpPr>
        <p:spPr>
          <a:xfrm>
            <a:off x="-396551" y="2187504"/>
            <a:ext cx="6336704"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1" i="0" u="none" strike="noStrike" kern="0" cap="none" spc="0" normalizeH="0" baseline="0" noProof="0" dirty="0">
                <a:ln>
                  <a:noFill/>
                </a:ln>
                <a:solidFill>
                  <a:srgbClr val="0070C0"/>
                </a:solidFill>
                <a:effectLst/>
                <a:uLnTx/>
                <a:uFillTx/>
                <a:latin typeface="Eurostile LT Std"/>
                <a:ea typeface="+mn-ea"/>
                <a:cs typeface="+mn-cs"/>
              </a:rPr>
              <a:t>Dropout</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During training, randomly set some activations to 0</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Typically “drop” 50% of activations in layer</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Forces network to not rely on any 1 node</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200" b="1" i="0" u="none" strike="noStrike" kern="0" cap="none" spc="0" normalizeH="0" baseline="0" noProof="0" dirty="0">
              <a:ln>
                <a:noFill/>
              </a:ln>
              <a:solidFill>
                <a:srgbClr val="0070C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200" b="1" i="0" u="none" strike="noStrike" kern="0" cap="none" spc="0" normalizeH="0" baseline="0" noProof="0" dirty="0">
              <a:ln>
                <a:noFill/>
              </a:ln>
              <a:solidFill>
                <a:srgbClr val="0070C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200" b="1" i="0" u="none" strike="noStrike" kern="0" cap="none" spc="0" normalizeH="0" baseline="0" noProof="0" dirty="0">
              <a:ln>
                <a:noFill/>
              </a:ln>
              <a:solidFill>
                <a:srgbClr val="0070C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200" b="1" i="0" u="none" strike="noStrike" kern="0" cap="none" spc="0" normalizeH="0" baseline="0" noProof="0" dirty="0">
              <a:ln>
                <a:noFill/>
              </a:ln>
              <a:solidFill>
                <a:srgbClr val="0070C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200" b="1" i="0" u="none" strike="noStrike" kern="0" cap="none" spc="0" normalizeH="0" baseline="0" noProof="0" dirty="0">
              <a:ln>
                <a:noFill/>
              </a:ln>
              <a:solidFill>
                <a:srgbClr val="0070C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1" i="0" u="none" strike="noStrike" kern="0" cap="none" spc="0" normalizeH="0" baseline="0" noProof="0" dirty="0">
                <a:ln>
                  <a:noFill/>
                </a:ln>
                <a:solidFill>
                  <a:srgbClr val="0070C0"/>
                </a:solidFill>
                <a:effectLst/>
                <a:uLnTx/>
                <a:uFillTx/>
                <a:latin typeface="Eurostile LT Std"/>
                <a:ea typeface="+mn-ea"/>
                <a:cs typeface="+mn-cs"/>
              </a:rPr>
              <a:t>Early Stopping</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Stop training before we have a chance to </a:t>
            </a:r>
            <a:r>
              <a:rPr kumimoji="0" lang="en-US" altLang="en-US" sz="1400" b="0" i="0" u="none" strike="noStrike" kern="0" cap="none" spc="0" normalizeH="0" baseline="0" noProof="0" dirty="0" err="1">
                <a:ln>
                  <a:noFill/>
                </a:ln>
                <a:solidFill>
                  <a:srgbClr val="000000"/>
                </a:solidFill>
                <a:effectLst/>
                <a:uLnTx/>
                <a:uFillTx/>
                <a:latin typeface="Eurostile LT Std"/>
                <a:ea typeface="+mn-ea"/>
                <a:cs typeface="+mn-cs"/>
              </a:rPr>
              <a:t>overfit</a:t>
            </a:r>
            <a:endParaRPr kumimoji="0" lang="en-US" altLang="en-US" sz="1400" b="0" i="0" u="none" strike="noStrike" kern="0" cap="none" spc="0" normalizeH="0" baseline="0" noProof="0" dirty="0">
              <a:ln>
                <a:noFill/>
              </a:ln>
              <a:solidFill>
                <a:srgbClr val="000000"/>
              </a:solidFill>
              <a:effectLst/>
              <a:uLnTx/>
              <a:uFillTx/>
              <a:latin typeface="Eurostile LT Std"/>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3564342"/>
            <a:ext cx="3219181" cy="2606004"/>
          </a:xfrm>
          <a:prstGeom prst="rect">
            <a:avLst/>
          </a:prstGeom>
        </p:spPr>
      </p:pic>
      <p:sp>
        <p:nvSpPr>
          <p:cNvPr id="9" name="Content Placeholder 2"/>
          <p:cNvSpPr txBox="1">
            <a:spLocks/>
          </p:cNvSpPr>
          <p:nvPr/>
        </p:nvSpPr>
        <p:spPr>
          <a:xfrm>
            <a:off x="-396551" y="1027709"/>
            <a:ext cx="6624736"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Technique that constrains our optimization problem to discourage complex models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It improves generalization on unseen data (avoids overfitting)</a:t>
            </a:r>
          </a:p>
        </p:txBody>
      </p:sp>
      <p:pic>
        <p:nvPicPr>
          <p:cNvPr id="3" name="Picture 2"/>
          <p:cNvPicPr>
            <a:picLocks noChangeAspect="1"/>
          </p:cNvPicPr>
          <p:nvPr/>
        </p:nvPicPr>
        <p:blipFill>
          <a:blip r:embed="rId4"/>
          <a:stretch>
            <a:fillRect/>
          </a:stretch>
        </p:blipFill>
        <p:spPr>
          <a:xfrm>
            <a:off x="6583427" y="1218673"/>
            <a:ext cx="1966975" cy="2150107"/>
          </a:xfrm>
          <a:prstGeom prst="rect">
            <a:avLst/>
          </a:prstGeom>
        </p:spPr>
      </p:pic>
    </p:spTree>
    <p:extLst>
      <p:ext uri="{BB962C8B-B14F-4D97-AF65-F5344CB8AC3E}">
        <p14:creationId xmlns:p14="http://schemas.microsoft.com/office/powerpoint/2010/main" val="19330069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Regularization</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42</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371284" y="1196752"/>
                <a:ext cx="9515284"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70C0"/>
                    </a:solidFill>
                    <a:effectLst/>
                    <a:uLnTx/>
                    <a:uFillTx/>
                    <a:latin typeface="Eurostile LT Std"/>
                    <a:ea typeface="+mn-ea"/>
                    <a:cs typeface="+mn-cs"/>
                  </a:rPr>
                  <a:t>Data Augmentation</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Create “fake” data (translation, rotation, random crops, noise injection)</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70C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70C0"/>
                    </a:solidFill>
                    <a:effectLst/>
                    <a:uLnTx/>
                    <a:uFillTx/>
                    <a:latin typeface="Eurostile LT Std"/>
                    <a:ea typeface="+mn-ea"/>
                    <a:cs typeface="+mn-cs"/>
                  </a:rPr>
                  <a:t>Bagging and Ensemble Methods</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Train multiple models and average their results</a:t>
                </a:r>
                <a:endParaRPr kumimoji="0" lang="en-US" altLang="en-US" sz="1400" b="0" i="0" u="none" strike="noStrike" kern="0" cap="none" spc="0" normalizeH="0" baseline="0" noProof="0" dirty="0">
                  <a:ln>
                    <a:noFill/>
                  </a:ln>
                  <a:solidFill>
                    <a:srgbClr val="0070C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70C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70C0"/>
                    </a:solidFill>
                    <a:effectLst/>
                    <a:uLnTx/>
                    <a:uFillTx/>
                    <a:latin typeface="Eurostile LT Std"/>
                    <a:ea typeface="+mn-ea"/>
                    <a:cs typeface="+mn-cs"/>
                  </a:rPr>
                  <a:t>Parameter Norm Penalties</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Add a parameter norm penalty </a:t>
                </a:r>
                <a14:m>
                  <m:oMath xmlns:m="http://schemas.openxmlformats.org/officeDocument/2006/math">
                    <m:r>
                      <m:rPr>
                        <m:sty m:val="p"/>
                      </m:rPr>
                      <a:rPr kumimoji="0" lang="en-US" altLang="en-US" sz="14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mn-cs"/>
                      </a:rPr>
                      <m:t>Ω</m:t>
                    </m:r>
                    <m:r>
                      <a:rPr kumimoji="0" lang="en-US" altLang="en-US" sz="1400" b="0" i="1" u="none" strike="noStrike" kern="0" cap="none" spc="0" normalizeH="0" baseline="0" noProof="0" dirty="0">
                        <a:ln>
                          <a:noFill/>
                        </a:ln>
                        <a:solidFill>
                          <a:srgbClr val="000000"/>
                        </a:solidFill>
                        <a:effectLst/>
                        <a:uLnTx/>
                        <a:uFillTx/>
                        <a:latin typeface="Cambria Math" panose="02040503050406030204" pitchFamily="18" charset="0"/>
                        <a:ea typeface="+mn-ea"/>
                        <a:cs typeface="+mn-cs"/>
                      </a:rPr>
                      <m:t>(</m:t>
                    </m:r>
                    <m:r>
                      <a:rPr kumimoji="0" lang="en-US" altLang="en-US" sz="1400" b="0" i="1" u="none" strike="noStrike" kern="0" cap="none" spc="0" normalizeH="0" baseline="0" noProof="0" dirty="0">
                        <a:ln>
                          <a:noFill/>
                        </a:ln>
                        <a:solidFill>
                          <a:srgbClr val="000000"/>
                        </a:solidFill>
                        <a:effectLst/>
                        <a:uLnTx/>
                        <a:uFillTx/>
                        <a:latin typeface="Cambria Math" panose="02040503050406030204" pitchFamily="18" charset="0"/>
                        <a:ea typeface="+mn-ea"/>
                        <a:cs typeface="+mn-cs"/>
                      </a:rPr>
                      <m:t>𝜽</m:t>
                    </m:r>
                    <m:r>
                      <a:rPr kumimoji="0" lang="en-US" altLang="en-US" sz="1400" b="0" i="1" u="none" strike="noStrike" kern="0" cap="none" spc="0" normalizeH="0" baseline="0" noProof="0" dirty="0">
                        <a:ln>
                          <a:noFill/>
                        </a:ln>
                        <a:solidFill>
                          <a:srgbClr val="000000"/>
                        </a:solidFill>
                        <a:effectLst/>
                        <a:uLnTx/>
                        <a:uFillTx/>
                        <a:latin typeface="Cambria Math" panose="02040503050406030204" pitchFamily="18" charset="0"/>
                        <a:ea typeface="+mn-ea"/>
                        <a:cs typeface="+mn-cs"/>
                      </a:rPr>
                      <m:t>) </m:t>
                    </m:r>
                  </m:oMath>
                </a14:m>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to the objective function </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70C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70C0"/>
                    </a:solidFill>
                    <a:effectLst/>
                    <a:uLnTx/>
                    <a:uFillTx/>
                    <a:latin typeface="Eurostile LT Std"/>
                    <a:ea typeface="+mn-ea"/>
                    <a:cs typeface="+mn-cs"/>
                  </a:rPr>
                  <a:t>Noise Robustness</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Adding noise to the output targets or to the weights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70C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70C0"/>
                    </a:solidFill>
                    <a:effectLst/>
                    <a:uLnTx/>
                    <a:uFillTx/>
                    <a:latin typeface="Eurostile LT Std"/>
                    <a:ea typeface="+mn-ea"/>
                    <a:cs typeface="+mn-cs"/>
                  </a:rPr>
                  <a:t>Multi-task Learning</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Jointly learning multi-tasks by sharing the same inputs and some intermediate representations, which capture a common pool of factors</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371284" y="1196752"/>
                <a:ext cx="9515284" cy="792162"/>
              </a:xfrm>
              <a:prstGeom prst="rect">
                <a:avLst/>
              </a:prstGeom>
              <a:blipFill>
                <a:blip r:embed="rId3"/>
                <a:stretch>
                  <a:fillRect t="-2308" r="-192" b="-434615"/>
                </a:stretch>
              </a:blipFill>
            </p:spPr>
            <p:txBody>
              <a:bodyPr/>
              <a:lstStyle/>
              <a:p>
                <a:r>
                  <a:rPr lang="en-US">
                    <a:noFill/>
                  </a:rPr>
                  <a:t> </a:t>
                </a:r>
              </a:p>
            </p:txBody>
          </p:sp>
        </mc:Fallback>
      </mc:AlternateContent>
    </p:spTree>
    <p:extLst>
      <p:ext uri="{BB962C8B-B14F-4D97-AF65-F5344CB8AC3E}">
        <p14:creationId xmlns:p14="http://schemas.microsoft.com/office/powerpoint/2010/main" val="31892722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B17C90-6419-DAEA-8BBA-AA741AF5D2F6}"/>
              </a:ext>
            </a:extLst>
          </p:cNvPr>
          <p:cNvSpPr>
            <a:spLocks noGrp="1"/>
          </p:cNvSpPr>
          <p:nvPr>
            <p:ph type="title"/>
          </p:nvPr>
        </p:nvSpPr>
        <p:spPr/>
        <p:txBody>
          <a:bodyPr/>
          <a:lstStyle/>
          <a:p>
            <a:r>
              <a:rPr lang="en-US" dirty="0"/>
              <a:t>Deep Sequence Modeling</a:t>
            </a:r>
          </a:p>
        </p:txBody>
      </p:sp>
      <p:sp>
        <p:nvSpPr>
          <p:cNvPr id="2" name="Date Placeholder 1">
            <a:extLst>
              <a:ext uri="{FF2B5EF4-FFF2-40B4-BE49-F238E27FC236}">
                <a16:creationId xmlns:a16="http://schemas.microsoft.com/office/drawing/2014/main" id="{4B11D93B-ECC5-81E4-9983-2097A1178271}"/>
              </a:ext>
            </a:extLst>
          </p:cNvPr>
          <p:cNvSpPr>
            <a:spLocks noGrp="1"/>
          </p:cNvSpPr>
          <p:nvPr>
            <p:ph type="dt" sz="half" idx="10"/>
          </p:nvPr>
        </p:nvSpPr>
        <p:spPr/>
        <p:txBody>
          <a:bodyPr/>
          <a:lstStyle/>
          <a:p>
            <a:pPr>
              <a:defRPr/>
            </a:pPr>
            <a:fld id="{59D28B0C-747A-479C-97A4-17EF910A9B7F}" type="datetime1">
              <a:rPr lang="fr-FR" smtClean="0"/>
              <a:pPr>
                <a:defRPr/>
              </a:pPr>
              <a:t>05/03/2024</a:t>
            </a:fld>
            <a:r>
              <a:rPr lang="fr-FR"/>
              <a:t> - </a:t>
            </a:r>
          </a:p>
        </p:txBody>
      </p:sp>
      <p:sp>
        <p:nvSpPr>
          <p:cNvPr id="3" name="Footer Placeholder 2">
            <a:extLst>
              <a:ext uri="{FF2B5EF4-FFF2-40B4-BE49-F238E27FC236}">
                <a16:creationId xmlns:a16="http://schemas.microsoft.com/office/drawing/2014/main" id="{747EAE29-7A03-2209-0EE5-F684DA43067D}"/>
              </a:ext>
            </a:extLst>
          </p:cNvPr>
          <p:cNvSpPr>
            <a:spLocks noGrp="1"/>
          </p:cNvSpPr>
          <p:nvPr>
            <p:ph type="ftr" sz="quarter" idx="11"/>
          </p:nvPr>
        </p:nvSpPr>
        <p:spPr/>
        <p:txBody>
          <a:bodyPr/>
          <a:lstStyle/>
          <a:p>
            <a:pPr>
              <a:defRPr/>
            </a:pPr>
            <a:r>
              <a:rPr lang="fr-FR"/>
              <a:t>EURECOM CM</a:t>
            </a:r>
          </a:p>
        </p:txBody>
      </p:sp>
      <p:sp>
        <p:nvSpPr>
          <p:cNvPr id="4" name="Slide Number Placeholder 3">
            <a:extLst>
              <a:ext uri="{FF2B5EF4-FFF2-40B4-BE49-F238E27FC236}">
                <a16:creationId xmlns:a16="http://schemas.microsoft.com/office/drawing/2014/main" id="{98ADE591-46B0-21D0-841D-C175CD4A45BD}"/>
              </a:ext>
            </a:extLst>
          </p:cNvPr>
          <p:cNvSpPr>
            <a:spLocks noGrp="1"/>
          </p:cNvSpPr>
          <p:nvPr>
            <p:ph type="sldNum" sz="quarter" idx="12"/>
          </p:nvPr>
        </p:nvSpPr>
        <p:spPr/>
        <p:txBody>
          <a:bodyPr/>
          <a:lstStyle/>
          <a:p>
            <a:pPr>
              <a:defRPr/>
            </a:pPr>
            <a:r>
              <a:rPr lang="fr-FR" altLang="en-US"/>
              <a:t>- p </a:t>
            </a:r>
            <a:fld id="{BBE94330-4B77-455B-B084-AE976FEE5B66}" type="slidenum">
              <a:rPr lang="fr-FR" altLang="en-US" smtClean="0"/>
              <a:pPr>
                <a:defRPr/>
              </a:pPr>
              <a:t>43</a:t>
            </a:fld>
            <a:r>
              <a:rPr lang="fr-FR" altLang="en-US"/>
              <a:t> </a:t>
            </a:r>
          </a:p>
        </p:txBody>
      </p:sp>
    </p:spTree>
    <p:extLst>
      <p:ext uri="{BB962C8B-B14F-4D97-AF65-F5344CB8AC3E}">
        <p14:creationId xmlns:p14="http://schemas.microsoft.com/office/powerpoint/2010/main" val="581556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7A1760-C294-B309-086A-7E9C07FBBA48}"/>
              </a:ext>
            </a:extLst>
          </p:cNvPr>
          <p:cNvSpPr>
            <a:spLocks noGrp="1"/>
          </p:cNvSpPr>
          <p:nvPr>
            <p:ph type="title"/>
          </p:nvPr>
        </p:nvSpPr>
        <p:spPr/>
        <p:txBody>
          <a:bodyPr/>
          <a:lstStyle/>
          <a:p>
            <a:r>
              <a:rPr lang="en-US" dirty="0"/>
              <a:t>Deep Sequence Modeling</a:t>
            </a:r>
          </a:p>
        </p:txBody>
      </p:sp>
      <p:sp>
        <p:nvSpPr>
          <p:cNvPr id="6" name="Content Placeholder 5">
            <a:extLst>
              <a:ext uri="{FF2B5EF4-FFF2-40B4-BE49-F238E27FC236}">
                <a16:creationId xmlns:a16="http://schemas.microsoft.com/office/drawing/2014/main" id="{94AEA9B9-3E32-D5A7-16D8-93F93DEE48CE}"/>
              </a:ext>
            </a:extLst>
          </p:cNvPr>
          <p:cNvSpPr>
            <a:spLocks noGrp="1"/>
          </p:cNvSpPr>
          <p:nvPr>
            <p:ph idx="1"/>
          </p:nvPr>
        </p:nvSpPr>
        <p:spPr/>
        <p:txBody>
          <a:bodyPr anchor="t"/>
          <a:lstStyle/>
          <a:p>
            <a:r>
              <a:rPr lang="en-US" dirty="0"/>
              <a:t>Predict the future behavior given its past states:</a:t>
            </a:r>
          </a:p>
          <a:p>
            <a:pPr lvl="1"/>
            <a:endParaRPr lang="en-US" dirty="0"/>
          </a:p>
        </p:txBody>
      </p:sp>
      <p:sp>
        <p:nvSpPr>
          <p:cNvPr id="2" name="Date Placeholder 1">
            <a:extLst>
              <a:ext uri="{FF2B5EF4-FFF2-40B4-BE49-F238E27FC236}">
                <a16:creationId xmlns:a16="http://schemas.microsoft.com/office/drawing/2014/main" id="{B4CFE44E-7C25-7AFD-940E-94FCC6BF9156}"/>
              </a:ext>
            </a:extLst>
          </p:cNvPr>
          <p:cNvSpPr>
            <a:spLocks noGrp="1"/>
          </p:cNvSpPr>
          <p:nvPr>
            <p:ph type="dt" sz="half" idx="10"/>
          </p:nvPr>
        </p:nvSpPr>
        <p:spPr/>
        <p:txBody>
          <a:bodyPr/>
          <a:lstStyle/>
          <a:p>
            <a:pPr>
              <a:defRPr/>
            </a:pPr>
            <a:fld id="{59D28B0C-747A-479C-97A4-17EF910A9B7F}" type="datetime1">
              <a:rPr lang="fr-FR" smtClean="0"/>
              <a:pPr>
                <a:defRPr/>
              </a:pPr>
              <a:t>05/03/2024</a:t>
            </a:fld>
            <a:r>
              <a:rPr lang="fr-FR"/>
              <a:t> - </a:t>
            </a:r>
          </a:p>
        </p:txBody>
      </p:sp>
      <p:sp>
        <p:nvSpPr>
          <p:cNvPr id="3" name="Footer Placeholder 2">
            <a:extLst>
              <a:ext uri="{FF2B5EF4-FFF2-40B4-BE49-F238E27FC236}">
                <a16:creationId xmlns:a16="http://schemas.microsoft.com/office/drawing/2014/main" id="{355F206D-2526-A7C8-A2C5-02C3C5E1A636}"/>
              </a:ext>
            </a:extLst>
          </p:cNvPr>
          <p:cNvSpPr>
            <a:spLocks noGrp="1"/>
          </p:cNvSpPr>
          <p:nvPr>
            <p:ph type="ftr" sz="quarter" idx="11"/>
          </p:nvPr>
        </p:nvSpPr>
        <p:spPr/>
        <p:txBody>
          <a:bodyPr/>
          <a:lstStyle/>
          <a:p>
            <a:pPr>
              <a:defRPr/>
            </a:pPr>
            <a:r>
              <a:rPr lang="fr-FR"/>
              <a:t>EURECOM CM</a:t>
            </a:r>
          </a:p>
        </p:txBody>
      </p:sp>
      <p:sp>
        <p:nvSpPr>
          <p:cNvPr id="4" name="Slide Number Placeholder 3">
            <a:extLst>
              <a:ext uri="{FF2B5EF4-FFF2-40B4-BE49-F238E27FC236}">
                <a16:creationId xmlns:a16="http://schemas.microsoft.com/office/drawing/2014/main" id="{A44C36D4-28CD-C91F-E5D5-F15237855E27}"/>
              </a:ext>
            </a:extLst>
          </p:cNvPr>
          <p:cNvSpPr>
            <a:spLocks noGrp="1"/>
          </p:cNvSpPr>
          <p:nvPr>
            <p:ph type="sldNum" sz="quarter" idx="12"/>
          </p:nvPr>
        </p:nvSpPr>
        <p:spPr/>
        <p:txBody>
          <a:bodyPr/>
          <a:lstStyle/>
          <a:p>
            <a:pPr>
              <a:defRPr/>
            </a:pPr>
            <a:r>
              <a:rPr lang="fr-FR" altLang="en-US"/>
              <a:t>- p </a:t>
            </a:r>
            <a:fld id="{BBE94330-4B77-455B-B084-AE976FEE5B66}" type="slidenum">
              <a:rPr lang="fr-FR" altLang="en-US" smtClean="0"/>
              <a:pPr>
                <a:defRPr/>
              </a:pPr>
              <a:t>44</a:t>
            </a:fld>
            <a:r>
              <a:rPr lang="fr-FR" altLang="en-US"/>
              <a:t> </a:t>
            </a:r>
          </a:p>
        </p:txBody>
      </p:sp>
      <p:pic>
        <p:nvPicPr>
          <p:cNvPr id="1026" name="Picture 2" descr="Motorcycle Rider Stock Vector (Royalty Free) 227812216 | Shutterstock">
            <a:extLst>
              <a:ext uri="{FF2B5EF4-FFF2-40B4-BE49-F238E27FC236}">
                <a16:creationId xmlns:a16="http://schemas.microsoft.com/office/drawing/2014/main" id="{69C914E5-D560-C65F-4085-A0C49134D2E9}"/>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l="11245" t="3619" r="12649" b="8201"/>
          <a:stretch/>
        </p:blipFill>
        <p:spPr bwMode="auto">
          <a:xfrm rot="536456">
            <a:off x="152178" y="2783933"/>
            <a:ext cx="2057653" cy="21191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otorcycle Rider Stock Vector (Royalty Free) 227812216 | Shutterstock">
            <a:extLst>
              <a:ext uri="{FF2B5EF4-FFF2-40B4-BE49-F238E27FC236}">
                <a16:creationId xmlns:a16="http://schemas.microsoft.com/office/drawing/2014/main" id="{34B7683F-EC86-1FDD-7A44-96447263D64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11245" t="3619" r="12649" b="8201"/>
          <a:stretch/>
        </p:blipFill>
        <p:spPr bwMode="auto">
          <a:xfrm rot="536456">
            <a:off x="2765012" y="2806727"/>
            <a:ext cx="2057653" cy="2119191"/>
          </a:xfrm>
          <a:prstGeom prst="rect">
            <a:avLst/>
          </a:prstGeom>
          <a:extLst>
            <a:ext uri="{909E8E84-426E-40DD-AFC4-6F175D3DCCD1}">
              <a14:hiddenFill xmlns:a14="http://schemas.microsoft.com/office/drawing/2010/main">
                <a:solidFill>
                  <a:srgbClr val="FFFFFF"/>
                </a:solidFill>
              </a14:hiddenFill>
            </a:ext>
          </a:extLst>
        </p:spPr>
      </p:pic>
      <p:pic>
        <p:nvPicPr>
          <p:cNvPr id="8" name="Picture 2" descr="Motorcycle Rider Stock Vector (Royalty Free) 227812216 | Shutterstock">
            <a:extLst>
              <a:ext uri="{FF2B5EF4-FFF2-40B4-BE49-F238E27FC236}">
                <a16:creationId xmlns:a16="http://schemas.microsoft.com/office/drawing/2014/main" id="{19EBAEE3-02DB-AD19-790E-92C818668221}"/>
              </a:ext>
            </a:extLst>
          </p:cNvPr>
          <p:cNvPicPr>
            <a:picLocks noChangeAspect="1" noChangeArrowheads="1"/>
          </p:cNvPicPr>
          <p:nvPr/>
        </p:nvPicPr>
        <p:blipFill rotWithShape="1">
          <a:blip r:embed="rId2">
            <a:alphaModFix amt="85000"/>
            <a:extLst>
              <a:ext uri="{28A0092B-C50C-407E-A947-70E740481C1C}">
                <a14:useLocalDpi xmlns:a14="http://schemas.microsoft.com/office/drawing/2010/main" val="0"/>
              </a:ext>
            </a:extLst>
          </a:blip>
          <a:srcRect l="11245" t="3619" r="12649" b="8201"/>
          <a:stretch/>
        </p:blipFill>
        <p:spPr bwMode="auto">
          <a:xfrm rot="536456">
            <a:off x="5127020" y="2847568"/>
            <a:ext cx="2057653" cy="211919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0EEA2A97-A415-75CD-F0FF-85BC720E91D3}"/>
              </a:ext>
            </a:extLst>
          </p:cNvPr>
          <p:cNvCxnSpPr/>
          <p:nvPr/>
        </p:nvCxnSpPr>
        <p:spPr bwMode="auto">
          <a:xfrm>
            <a:off x="1856220" y="3281823"/>
            <a:ext cx="812633" cy="0"/>
          </a:xfrm>
          <a:prstGeom prst="straightConnector1">
            <a:avLst/>
          </a:prstGeom>
          <a:solidFill>
            <a:schemeClr val="accent1"/>
          </a:solidFill>
          <a:ln w="57150"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AEFB7E40-CE81-DAA0-CF36-E9411807B220}"/>
              </a:ext>
            </a:extLst>
          </p:cNvPr>
          <p:cNvCxnSpPr/>
          <p:nvPr/>
        </p:nvCxnSpPr>
        <p:spPr bwMode="auto">
          <a:xfrm>
            <a:off x="4654838" y="3291059"/>
            <a:ext cx="812633" cy="0"/>
          </a:xfrm>
          <a:prstGeom prst="straightConnector1">
            <a:avLst/>
          </a:prstGeom>
          <a:solidFill>
            <a:schemeClr val="accent1"/>
          </a:solidFill>
          <a:ln w="5715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0ACC645-25E7-E592-4306-37143E0B6824}"/>
              </a:ext>
            </a:extLst>
          </p:cNvPr>
          <p:cNvCxnSpPr/>
          <p:nvPr/>
        </p:nvCxnSpPr>
        <p:spPr bwMode="auto">
          <a:xfrm>
            <a:off x="7028583" y="3300295"/>
            <a:ext cx="812633" cy="0"/>
          </a:xfrm>
          <a:prstGeom prst="straightConnector1">
            <a:avLst/>
          </a:prstGeom>
          <a:solidFill>
            <a:schemeClr val="accent1"/>
          </a:solidFill>
          <a:ln w="57150"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30AC661B-3F0D-48EB-8FC0-518D29F4E3E0}"/>
              </a:ext>
            </a:extLst>
          </p:cNvPr>
          <p:cNvSpPr txBox="1"/>
          <p:nvPr/>
        </p:nvSpPr>
        <p:spPr>
          <a:xfrm>
            <a:off x="8092041" y="2850416"/>
            <a:ext cx="598056" cy="830997"/>
          </a:xfrm>
          <a:prstGeom prst="rect">
            <a:avLst/>
          </a:prstGeom>
          <a:noFill/>
        </p:spPr>
        <p:txBody>
          <a:bodyPr wrap="square">
            <a:spAutoFit/>
          </a:bodyPr>
          <a:lstStyle/>
          <a:p>
            <a:r>
              <a:rPr lang="en-US" sz="4800" b="1" dirty="0">
                <a:ln w="22225">
                  <a:solidFill>
                    <a:schemeClr val="accent2"/>
                  </a:solidFill>
                  <a:prstDash val="solid"/>
                </a:ln>
                <a:solidFill>
                  <a:schemeClr val="accent2">
                    <a:lumMod val="40000"/>
                    <a:lumOff val="60000"/>
                  </a:schemeClr>
                </a:solidFill>
              </a:rPr>
              <a:t>?</a:t>
            </a:r>
          </a:p>
        </p:txBody>
      </p:sp>
    </p:spTree>
    <p:extLst>
      <p:ext uri="{BB962C8B-B14F-4D97-AF65-F5344CB8AC3E}">
        <p14:creationId xmlns:p14="http://schemas.microsoft.com/office/powerpoint/2010/main" val="37453673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B5F6F-5F56-CC01-3DD2-6B9C106802A6}"/>
              </a:ext>
            </a:extLst>
          </p:cNvPr>
          <p:cNvSpPr>
            <a:spLocks noGrp="1"/>
          </p:cNvSpPr>
          <p:nvPr>
            <p:ph type="title"/>
          </p:nvPr>
        </p:nvSpPr>
        <p:spPr/>
        <p:txBody>
          <a:bodyPr/>
          <a:lstStyle/>
          <a:p>
            <a:r>
              <a:rPr lang="en-US" dirty="0"/>
              <a:t>Applications</a:t>
            </a:r>
          </a:p>
        </p:txBody>
      </p:sp>
      <p:sp>
        <p:nvSpPr>
          <p:cNvPr id="4" name="Date Placeholder 3">
            <a:extLst>
              <a:ext uri="{FF2B5EF4-FFF2-40B4-BE49-F238E27FC236}">
                <a16:creationId xmlns:a16="http://schemas.microsoft.com/office/drawing/2014/main" id="{065461EE-02CE-8CAE-0BAF-8050F57E7D0E}"/>
              </a:ext>
            </a:extLst>
          </p:cNvPr>
          <p:cNvSpPr>
            <a:spLocks noGrp="1"/>
          </p:cNvSpPr>
          <p:nvPr>
            <p:ph type="dt" sz="half" idx="10"/>
          </p:nvPr>
        </p:nvSpPr>
        <p:spPr/>
        <p:txBody>
          <a:bodyPr/>
          <a:lstStyle/>
          <a:p>
            <a:pPr>
              <a:defRPr/>
            </a:pPr>
            <a:fld id="{41EC21DF-EB37-4B42-8C13-F989E9C1BF4F}" type="datetime1">
              <a:rPr lang="fr-FR" smtClean="0"/>
              <a:pPr>
                <a:defRPr/>
              </a:pPr>
              <a:t>05/03/2024</a:t>
            </a:fld>
            <a:r>
              <a:rPr lang="fr-FR"/>
              <a:t> - </a:t>
            </a:r>
          </a:p>
        </p:txBody>
      </p:sp>
      <p:sp>
        <p:nvSpPr>
          <p:cNvPr id="5" name="Footer Placeholder 4">
            <a:extLst>
              <a:ext uri="{FF2B5EF4-FFF2-40B4-BE49-F238E27FC236}">
                <a16:creationId xmlns:a16="http://schemas.microsoft.com/office/drawing/2014/main" id="{A9C40487-8CF5-7AAB-0047-7AB37674A6DC}"/>
              </a:ext>
            </a:extLst>
          </p:cNvPr>
          <p:cNvSpPr>
            <a:spLocks noGrp="1"/>
          </p:cNvSpPr>
          <p:nvPr>
            <p:ph type="ftr" sz="quarter" idx="11"/>
          </p:nvPr>
        </p:nvSpPr>
        <p:spPr/>
        <p:txBody>
          <a:bodyPr/>
          <a:lstStyle/>
          <a:p>
            <a:pPr>
              <a:defRPr/>
            </a:pPr>
            <a:r>
              <a:rPr lang="fr-FR"/>
              <a:t>EURECOM CM</a:t>
            </a:r>
          </a:p>
        </p:txBody>
      </p:sp>
      <p:sp>
        <p:nvSpPr>
          <p:cNvPr id="6" name="Slide Number Placeholder 5">
            <a:extLst>
              <a:ext uri="{FF2B5EF4-FFF2-40B4-BE49-F238E27FC236}">
                <a16:creationId xmlns:a16="http://schemas.microsoft.com/office/drawing/2014/main" id="{5AAD2ABC-256E-1EC7-F8A6-FBEA27E08FA4}"/>
              </a:ext>
            </a:extLst>
          </p:cNvPr>
          <p:cNvSpPr>
            <a:spLocks noGrp="1"/>
          </p:cNvSpPr>
          <p:nvPr>
            <p:ph type="sldNum" sz="quarter" idx="12"/>
          </p:nvPr>
        </p:nvSpPr>
        <p:spPr/>
        <p:txBody>
          <a:bodyPr/>
          <a:lstStyle/>
          <a:p>
            <a:pPr>
              <a:defRPr/>
            </a:pPr>
            <a:r>
              <a:rPr lang="fr-FR" altLang="en-US"/>
              <a:t>- p </a:t>
            </a:r>
            <a:fld id="{8467945F-14A4-473D-815E-542A28A14452}" type="slidenum">
              <a:rPr lang="fr-FR" altLang="en-US" smtClean="0"/>
              <a:pPr>
                <a:defRPr/>
              </a:pPr>
              <a:t>45</a:t>
            </a:fld>
            <a:r>
              <a:rPr lang="fr-FR" altLang="en-US"/>
              <a:t> </a:t>
            </a:r>
          </a:p>
        </p:txBody>
      </p:sp>
      <p:grpSp>
        <p:nvGrpSpPr>
          <p:cNvPr id="24" name="Group 23">
            <a:extLst>
              <a:ext uri="{FF2B5EF4-FFF2-40B4-BE49-F238E27FC236}">
                <a16:creationId xmlns:a16="http://schemas.microsoft.com/office/drawing/2014/main" id="{3E81B1AB-3E7A-7644-B540-91FCA5D6716B}"/>
              </a:ext>
            </a:extLst>
          </p:cNvPr>
          <p:cNvGrpSpPr/>
          <p:nvPr/>
        </p:nvGrpSpPr>
        <p:grpSpPr>
          <a:xfrm>
            <a:off x="467544" y="2052379"/>
            <a:ext cx="503709" cy="2753242"/>
            <a:chOff x="2124075" y="1268710"/>
            <a:chExt cx="503709" cy="2753242"/>
          </a:xfrm>
        </p:grpSpPr>
        <p:sp>
          <p:nvSpPr>
            <p:cNvPr id="7" name="Rectangle: Rounded Corners 6">
              <a:extLst>
                <a:ext uri="{FF2B5EF4-FFF2-40B4-BE49-F238E27FC236}">
                  <a16:creationId xmlns:a16="http://schemas.microsoft.com/office/drawing/2014/main" id="{7D40B23A-0DE0-EE86-6CC4-2257C163BB27}"/>
                </a:ext>
              </a:extLst>
            </p:cNvPr>
            <p:cNvSpPr/>
            <p:nvPr/>
          </p:nvSpPr>
          <p:spPr bwMode="auto">
            <a:xfrm>
              <a:off x="2124075" y="2132856"/>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9" name="Straight Arrow Connector 8">
              <a:extLst>
                <a:ext uri="{FF2B5EF4-FFF2-40B4-BE49-F238E27FC236}">
                  <a16:creationId xmlns:a16="http://schemas.microsoft.com/office/drawing/2014/main" id="{C8ABF263-D3CA-1DA3-6468-897257B750B8}"/>
                </a:ext>
              </a:extLst>
            </p:cNvPr>
            <p:cNvCxnSpPr>
              <a:cxnSpLocks/>
              <a:stCxn id="18" idx="0"/>
              <a:endCxn id="7" idx="2"/>
            </p:cNvCxnSpPr>
            <p:nvPr/>
          </p:nvCxnSpPr>
          <p:spPr bwMode="auto">
            <a:xfrm flipV="1">
              <a:off x="2375929" y="3140968"/>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E57B6E72-5808-93E4-0E69-9A487E59FD26}"/>
                </a:ext>
              </a:extLst>
            </p:cNvPr>
            <p:cNvCxnSpPr>
              <a:cxnSpLocks/>
              <a:stCxn id="7" idx="0"/>
              <a:endCxn id="14" idx="4"/>
            </p:cNvCxnSpPr>
            <p:nvPr/>
          </p:nvCxnSpPr>
          <p:spPr bwMode="auto">
            <a:xfrm flipH="1" flipV="1">
              <a:off x="2375929" y="1700758"/>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14" name="Oval 13">
              <a:extLst>
                <a:ext uri="{FF2B5EF4-FFF2-40B4-BE49-F238E27FC236}">
                  <a16:creationId xmlns:a16="http://schemas.microsoft.com/office/drawing/2014/main" id="{AE0F1966-F62D-D657-B625-D7444E5905B5}"/>
                </a:ext>
              </a:extLst>
            </p:cNvPr>
            <p:cNvSpPr/>
            <p:nvPr/>
          </p:nvSpPr>
          <p:spPr bwMode="auto">
            <a:xfrm>
              <a:off x="2159905" y="1268710"/>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a:extLst>
                <a:ext uri="{FF2B5EF4-FFF2-40B4-BE49-F238E27FC236}">
                  <a16:creationId xmlns:a16="http://schemas.microsoft.com/office/drawing/2014/main" id="{D2347E04-C0F4-A3DF-4EDC-768E21533433}"/>
                </a:ext>
              </a:extLst>
            </p:cNvPr>
            <p:cNvSpPr/>
            <p:nvPr/>
          </p:nvSpPr>
          <p:spPr bwMode="auto">
            <a:xfrm>
              <a:off x="2159905" y="3589904"/>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4CA633-AFD8-1316-4058-2D4B7F95EF2C}"/>
                    </a:ext>
                  </a:extLst>
                </p:cNvPr>
                <p:cNvSpPr txBox="1"/>
                <p:nvPr/>
              </p:nvSpPr>
              <p:spPr>
                <a:xfrm>
                  <a:off x="2276960" y="1337791"/>
                  <a:ext cx="1979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m:oMathPara>
                  </a14:m>
                  <a:endParaRPr lang="en-US" dirty="0"/>
                </a:p>
              </p:txBody>
            </p:sp>
          </mc:Choice>
          <mc:Fallback xmlns="">
            <p:sp>
              <p:nvSpPr>
                <p:cNvPr id="21" name="TextBox 20">
                  <a:extLst>
                    <a:ext uri="{FF2B5EF4-FFF2-40B4-BE49-F238E27FC236}">
                      <a16:creationId xmlns:a16="http://schemas.microsoft.com/office/drawing/2014/main" id="{954CA633-AFD8-1316-4058-2D4B7F95EF2C}"/>
                    </a:ext>
                  </a:extLst>
                </p:cNvPr>
                <p:cNvSpPr txBox="1">
                  <a:spLocks noRot="1" noChangeAspect="1" noMove="1" noResize="1" noEditPoints="1" noAdjustHandles="1" noChangeArrowheads="1" noChangeShapeType="1" noTextEdit="1"/>
                </p:cNvSpPr>
                <p:nvPr/>
              </p:nvSpPr>
              <p:spPr>
                <a:xfrm>
                  <a:off x="2276960" y="1337791"/>
                  <a:ext cx="197938" cy="276999"/>
                </a:xfrm>
                <a:prstGeom prst="rect">
                  <a:avLst/>
                </a:prstGeom>
                <a:blipFill>
                  <a:blip r:embed="rId2"/>
                  <a:stretch>
                    <a:fillRect l="-28125" t="-22222" r="-78125"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E76133-9266-CD28-AC35-7EAF0F754EB1}"/>
                    </a:ext>
                  </a:extLst>
                </p:cNvPr>
                <p:cNvSpPr txBox="1"/>
                <p:nvPr/>
              </p:nvSpPr>
              <p:spPr>
                <a:xfrm>
                  <a:off x="2276960" y="3665355"/>
                  <a:ext cx="1979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oMath>
                    </m:oMathPara>
                  </a14:m>
                  <a:endParaRPr lang="en-US" dirty="0"/>
                </a:p>
              </p:txBody>
            </p:sp>
          </mc:Choice>
          <mc:Fallback xmlns="">
            <p:sp>
              <p:nvSpPr>
                <p:cNvPr id="22" name="TextBox 21">
                  <a:extLst>
                    <a:ext uri="{FF2B5EF4-FFF2-40B4-BE49-F238E27FC236}">
                      <a16:creationId xmlns:a16="http://schemas.microsoft.com/office/drawing/2014/main" id="{8DE76133-9266-CD28-AC35-7EAF0F754EB1}"/>
                    </a:ext>
                  </a:extLst>
                </p:cNvPr>
                <p:cNvSpPr txBox="1">
                  <a:spLocks noRot="1" noChangeAspect="1" noMove="1" noResize="1" noEditPoints="1" noAdjustHandles="1" noChangeArrowheads="1" noChangeShapeType="1" noTextEdit="1"/>
                </p:cNvSpPr>
                <p:nvPr/>
              </p:nvSpPr>
              <p:spPr>
                <a:xfrm>
                  <a:off x="2276960" y="3665355"/>
                  <a:ext cx="197938" cy="276999"/>
                </a:xfrm>
                <a:prstGeom prst="rect">
                  <a:avLst/>
                </a:prstGeom>
                <a:blipFill>
                  <a:blip r:embed="rId3"/>
                  <a:stretch>
                    <a:fillRect l="-12500" r="-12500"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39ACFDC-D68C-0672-DF27-7E72C9A1CC2A}"/>
                    </a:ext>
                  </a:extLst>
                </p:cNvPr>
                <p:cNvSpPr txBox="1"/>
                <p:nvPr/>
              </p:nvSpPr>
              <p:spPr>
                <a:xfrm>
                  <a:off x="2174913" y="2501002"/>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23" name="TextBox 22">
                  <a:extLst>
                    <a:ext uri="{FF2B5EF4-FFF2-40B4-BE49-F238E27FC236}">
                      <a16:creationId xmlns:a16="http://schemas.microsoft.com/office/drawing/2014/main" id="{539ACFDC-D68C-0672-DF27-7E72C9A1CC2A}"/>
                    </a:ext>
                  </a:extLst>
                </p:cNvPr>
                <p:cNvSpPr txBox="1">
                  <a:spLocks noRot="1" noChangeAspect="1" noMove="1" noResize="1" noEditPoints="1" noAdjustHandles="1" noChangeArrowheads="1" noChangeShapeType="1" noTextEdit="1"/>
                </p:cNvSpPr>
                <p:nvPr/>
              </p:nvSpPr>
              <p:spPr>
                <a:xfrm>
                  <a:off x="2174913" y="2501002"/>
                  <a:ext cx="406393" cy="276999"/>
                </a:xfrm>
                <a:prstGeom prst="rect">
                  <a:avLst/>
                </a:prstGeom>
                <a:blipFill>
                  <a:blip r:embed="rId4"/>
                  <a:stretch>
                    <a:fillRect l="-11940" r="-11940" b="-8889"/>
                  </a:stretch>
                </a:blipFill>
              </p:spPr>
              <p:txBody>
                <a:bodyPr/>
                <a:lstStyle/>
                <a:p>
                  <a:r>
                    <a:rPr lang="en-US">
                      <a:noFill/>
                    </a:rPr>
                    <a:t> </a:t>
                  </a:r>
                </a:p>
              </p:txBody>
            </p:sp>
          </mc:Fallback>
        </mc:AlternateContent>
      </p:grpSp>
      <p:grpSp>
        <p:nvGrpSpPr>
          <p:cNvPr id="87" name="Group 86">
            <a:extLst>
              <a:ext uri="{FF2B5EF4-FFF2-40B4-BE49-F238E27FC236}">
                <a16:creationId xmlns:a16="http://schemas.microsoft.com/office/drawing/2014/main" id="{B1A19B20-04B7-7203-18F4-FF4B52128AE0}"/>
              </a:ext>
            </a:extLst>
          </p:cNvPr>
          <p:cNvGrpSpPr/>
          <p:nvPr/>
        </p:nvGrpSpPr>
        <p:grpSpPr>
          <a:xfrm>
            <a:off x="1641654" y="1972781"/>
            <a:ext cx="2032401" cy="2753242"/>
            <a:chOff x="2019254" y="2015434"/>
            <a:chExt cx="2032401" cy="2753242"/>
          </a:xfrm>
        </p:grpSpPr>
        <p:sp>
          <p:nvSpPr>
            <p:cNvPr id="26" name="Rectangle: Rounded Corners 25">
              <a:extLst>
                <a:ext uri="{FF2B5EF4-FFF2-40B4-BE49-F238E27FC236}">
                  <a16:creationId xmlns:a16="http://schemas.microsoft.com/office/drawing/2014/main" id="{B0C4C686-6E68-3F34-439D-B2F15273462C}"/>
                </a:ext>
              </a:extLst>
            </p:cNvPr>
            <p:cNvSpPr/>
            <p:nvPr/>
          </p:nvSpPr>
          <p:spPr bwMode="auto">
            <a:xfrm>
              <a:off x="2019254" y="2879580"/>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7" name="Straight Arrow Connector 26">
              <a:extLst>
                <a:ext uri="{FF2B5EF4-FFF2-40B4-BE49-F238E27FC236}">
                  <a16:creationId xmlns:a16="http://schemas.microsoft.com/office/drawing/2014/main" id="{1370FDC7-8199-2C84-FE55-23937CF7539C}"/>
                </a:ext>
              </a:extLst>
            </p:cNvPr>
            <p:cNvCxnSpPr>
              <a:cxnSpLocks/>
              <a:stCxn id="30" idx="0"/>
              <a:endCxn id="26" idx="2"/>
            </p:cNvCxnSpPr>
            <p:nvPr/>
          </p:nvCxnSpPr>
          <p:spPr bwMode="auto">
            <a:xfrm flipV="1">
              <a:off x="2271108" y="3887692"/>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0" name="Oval 29">
              <a:extLst>
                <a:ext uri="{FF2B5EF4-FFF2-40B4-BE49-F238E27FC236}">
                  <a16:creationId xmlns:a16="http://schemas.microsoft.com/office/drawing/2014/main" id="{C7691C90-AC00-553E-D4BD-F395ED474EAB}"/>
                </a:ext>
              </a:extLst>
            </p:cNvPr>
            <p:cNvSpPr/>
            <p:nvPr/>
          </p:nvSpPr>
          <p:spPr bwMode="auto">
            <a:xfrm>
              <a:off x="2055084" y="4336628"/>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0DF2B61-E521-E614-FF02-404A0348D095}"/>
                    </a:ext>
                  </a:extLst>
                </p:cNvPr>
                <p:cNvSpPr txBox="1"/>
                <p:nvPr/>
              </p:nvSpPr>
              <p:spPr>
                <a:xfrm>
                  <a:off x="2070092" y="3247726"/>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33" name="TextBox 32">
                  <a:extLst>
                    <a:ext uri="{FF2B5EF4-FFF2-40B4-BE49-F238E27FC236}">
                      <a16:creationId xmlns:a16="http://schemas.microsoft.com/office/drawing/2014/main" id="{B0DF2B61-E521-E614-FF02-404A0348D095}"/>
                    </a:ext>
                  </a:extLst>
                </p:cNvPr>
                <p:cNvSpPr txBox="1">
                  <a:spLocks noRot="1" noChangeAspect="1" noMove="1" noResize="1" noEditPoints="1" noAdjustHandles="1" noChangeArrowheads="1" noChangeShapeType="1" noTextEdit="1"/>
                </p:cNvSpPr>
                <p:nvPr/>
              </p:nvSpPr>
              <p:spPr>
                <a:xfrm>
                  <a:off x="2070092" y="3247726"/>
                  <a:ext cx="406393" cy="276999"/>
                </a:xfrm>
                <a:prstGeom prst="rect">
                  <a:avLst/>
                </a:prstGeom>
                <a:blipFill>
                  <a:blip r:embed="rId5"/>
                  <a:stretch>
                    <a:fillRect l="-13636" r="-12121" b="-8889"/>
                  </a:stretch>
                </a:blipFill>
              </p:spPr>
              <p:txBody>
                <a:bodyPr/>
                <a:lstStyle/>
                <a:p>
                  <a:r>
                    <a:rPr lang="en-US">
                      <a:noFill/>
                    </a:rPr>
                    <a:t> </a:t>
                  </a:r>
                </a:p>
              </p:txBody>
            </p:sp>
          </mc:Fallback>
        </mc:AlternateContent>
        <p:sp>
          <p:nvSpPr>
            <p:cNvPr id="35" name="Rectangle: Rounded Corners 34">
              <a:extLst>
                <a:ext uri="{FF2B5EF4-FFF2-40B4-BE49-F238E27FC236}">
                  <a16:creationId xmlns:a16="http://schemas.microsoft.com/office/drawing/2014/main" id="{3BABC27A-02A0-74FD-F8C2-11B9CEC1C93A}"/>
                </a:ext>
              </a:extLst>
            </p:cNvPr>
            <p:cNvSpPr/>
            <p:nvPr/>
          </p:nvSpPr>
          <p:spPr bwMode="auto">
            <a:xfrm>
              <a:off x="2785541" y="2879580"/>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36" name="Straight Arrow Connector 35">
              <a:extLst>
                <a:ext uri="{FF2B5EF4-FFF2-40B4-BE49-F238E27FC236}">
                  <a16:creationId xmlns:a16="http://schemas.microsoft.com/office/drawing/2014/main" id="{7676BB07-092A-A471-1C5A-0F3FA1FF8163}"/>
                </a:ext>
              </a:extLst>
            </p:cNvPr>
            <p:cNvCxnSpPr>
              <a:cxnSpLocks/>
              <a:stCxn id="39" idx="0"/>
              <a:endCxn id="35" idx="2"/>
            </p:cNvCxnSpPr>
            <p:nvPr/>
          </p:nvCxnSpPr>
          <p:spPr bwMode="auto">
            <a:xfrm flipV="1">
              <a:off x="3037395" y="3887692"/>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9" name="Oval 38">
              <a:extLst>
                <a:ext uri="{FF2B5EF4-FFF2-40B4-BE49-F238E27FC236}">
                  <a16:creationId xmlns:a16="http://schemas.microsoft.com/office/drawing/2014/main" id="{F2524F9C-9549-3D90-F99B-9694305FC7A1}"/>
                </a:ext>
              </a:extLst>
            </p:cNvPr>
            <p:cNvSpPr/>
            <p:nvPr/>
          </p:nvSpPr>
          <p:spPr bwMode="auto">
            <a:xfrm>
              <a:off x="2821371" y="4336628"/>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B077AF1-038E-154A-E5F4-9A9B57ACBD2F}"/>
                    </a:ext>
                  </a:extLst>
                </p:cNvPr>
                <p:cNvSpPr txBox="1"/>
                <p:nvPr/>
              </p:nvSpPr>
              <p:spPr>
                <a:xfrm>
                  <a:off x="2836379" y="3247726"/>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42" name="TextBox 41">
                  <a:extLst>
                    <a:ext uri="{FF2B5EF4-FFF2-40B4-BE49-F238E27FC236}">
                      <a16:creationId xmlns:a16="http://schemas.microsoft.com/office/drawing/2014/main" id="{2B077AF1-038E-154A-E5F4-9A9B57ACBD2F}"/>
                    </a:ext>
                  </a:extLst>
                </p:cNvPr>
                <p:cNvSpPr txBox="1">
                  <a:spLocks noRot="1" noChangeAspect="1" noMove="1" noResize="1" noEditPoints="1" noAdjustHandles="1" noChangeArrowheads="1" noChangeShapeType="1" noTextEdit="1"/>
                </p:cNvSpPr>
                <p:nvPr/>
              </p:nvSpPr>
              <p:spPr>
                <a:xfrm>
                  <a:off x="2836379" y="3247726"/>
                  <a:ext cx="406393" cy="276999"/>
                </a:xfrm>
                <a:prstGeom prst="rect">
                  <a:avLst/>
                </a:prstGeom>
                <a:blipFill>
                  <a:blip r:embed="rId6"/>
                  <a:stretch>
                    <a:fillRect l="-11940" r="-11940" b="-8889"/>
                  </a:stretch>
                </a:blipFill>
              </p:spPr>
              <p:txBody>
                <a:bodyPr/>
                <a:lstStyle/>
                <a:p>
                  <a:r>
                    <a:rPr lang="en-US">
                      <a:noFill/>
                    </a:rPr>
                    <a:t> </a:t>
                  </a:r>
                </a:p>
              </p:txBody>
            </p:sp>
          </mc:Fallback>
        </mc:AlternateContent>
        <p:sp>
          <p:nvSpPr>
            <p:cNvPr id="44" name="Rectangle: Rounded Corners 43">
              <a:extLst>
                <a:ext uri="{FF2B5EF4-FFF2-40B4-BE49-F238E27FC236}">
                  <a16:creationId xmlns:a16="http://schemas.microsoft.com/office/drawing/2014/main" id="{48AC1995-0876-7FA3-3718-6DA71F3D3624}"/>
                </a:ext>
              </a:extLst>
            </p:cNvPr>
            <p:cNvSpPr/>
            <p:nvPr/>
          </p:nvSpPr>
          <p:spPr bwMode="auto">
            <a:xfrm>
              <a:off x="3547946" y="2879580"/>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45" name="Straight Arrow Connector 44">
              <a:extLst>
                <a:ext uri="{FF2B5EF4-FFF2-40B4-BE49-F238E27FC236}">
                  <a16:creationId xmlns:a16="http://schemas.microsoft.com/office/drawing/2014/main" id="{6C09EE1E-8F49-BC59-64CF-304357B41226}"/>
                </a:ext>
              </a:extLst>
            </p:cNvPr>
            <p:cNvCxnSpPr>
              <a:cxnSpLocks/>
              <a:stCxn id="48" idx="0"/>
              <a:endCxn id="44" idx="2"/>
            </p:cNvCxnSpPr>
            <p:nvPr/>
          </p:nvCxnSpPr>
          <p:spPr bwMode="auto">
            <a:xfrm flipV="1">
              <a:off x="3799800" y="3887692"/>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46" name="Straight Arrow Connector 45">
              <a:extLst>
                <a:ext uri="{FF2B5EF4-FFF2-40B4-BE49-F238E27FC236}">
                  <a16:creationId xmlns:a16="http://schemas.microsoft.com/office/drawing/2014/main" id="{92CC6706-3228-056B-0599-6685F761979A}"/>
                </a:ext>
              </a:extLst>
            </p:cNvPr>
            <p:cNvCxnSpPr>
              <a:cxnSpLocks/>
              <a:stCxn id="44" idx="0"/>
              <a:endCxn id="47" idx="4"/>
            </p:cNvCxnSpPr>
            <p:nvPr/>
          </p:nvCxnSpPr>
          <p:spPr bwMode="auto">
            <a:xfrm flipH="1" flipV="1">
              <a:off x="3799800" y="2447482"/>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47" name="Oval 46">
              <a:extLst>
                <a:ext uri="{FF2B5EF4-FFF2-40B4-BE49-F238E27FC236}">
                  <a16:creationId xmlns:a16="http://schemas.microsoft.com/office/drawing/2014/main" id="{5CE3D8B1-717D-544E-7359-2CDEF3A3030C}"/>
                </a:ext>
              </a:extLst>
            </p:cNvPr>
            <p:cNvSpPr/>
            <p:nvPr/>
          </p:nvSpPr>
          <p:spPr bwMode="auto">
            <a:xfrm>
              <a:off x="3583776" y="2015434"/>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8" name="Oval 47">
              <a:extLst>
                <a:ext uri="{FF2B5EF4-FFF2-40B4-BE49-F238E27FC236}">
                  <a16:creationId xmlns:a16="http://schemas.microsoft.com/office/drawing/2014/main" id="{F5FB2E54-6978-420A-BBB6-AAB9268262E6}"/>
                </a:ext>
              </a:extLst>
            </p:cNvPr>
            <p:cNvSpPr/>
            <p:nvPr/>
          </p:nvSpPr>
          <p:spPr bwMode="auto">
            <a:xfrm>
              <a:off x="3583776" y="4336628"/>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AFECC07-9A1E-3DDC-4A64-A01177D381D9}"/>
                    </a:ext>
                  </a:extLst>
                </p:cNvPr>
                <p:cNvSpPr txBox="1"/>
                <p:nvPr/>
              </p:nvSpPr>
              <p:spPr>
                <a:xfrm>
                  <a:off x="3598784" y="3247726"/>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51" name="TextBox 50">
                  <a:extLst>
                    <a:ext uri="{FF2B5EF4-FFF2-40B4-BE49-F238E27FC236}">
                      <a16:creationId xmlns:a16="http://schemas.microsoft.com/office/drawing/2014/main" id="{DAFECC07-9A1E-3DDC-4A64-A01177D381D9}"/>
                    </a:ext>
                  </a:extLst>
                </p:cNvPr>
                <p:cNvSpPr txBox="1">
                  <a:spLocks noRot="1" noChangeAspect="1" noMove="1" noResize="1" noEditPoints="1" noAdjustHandles="1" noChangeArrowheads="1" noChangeShapeType="1" noTextEdit="1"/>
                </p:cNvSpPr>
                <p:nvPr/>
              </p:nvSpPr>
              <p:spPr>
                <a:xfrm>
                  <a:off x="3598784" y="3247726"/>
                  <a:ext cx="406393" cy="276999"/>
                </a:xfrm>
                <a:prstGeom prst="rect">
                  <a:avLst/>
                </a:prstGeom>
                <a:blipFill>
                  <a:blip r:embed="rId7"/>
                  <a:stretch>
                    <a:fillRect l="-11940" r="-11940" b="-8889"/>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471C4768-178B-7730-8EF9-505F27950B6A}"/>
                </a:ext>
              </a:extLst>
            </p:cNvPr>
            <p:cNvCxnSpPr>
              <a:stCxn id="26" idx="3"/>
              <a:endCxn id="35" idx="1"/>
            </p:cNvCxnSpPr>
            <p:nvPr/>
          </p:nvCxnSpPr>
          <p:spPr bwMode="auto">
            <a:xfrm>
              <a:off x="2522963" y="3383636"/>
              <a:ext cx="26257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Straight Arrow Connector 54">
              <a:extLst>
                <a:ext uri="{FF2B5EF4-FFF2-40B4-BE49-F238E27FC236}">
                  <a16:creationId xmlns:a16="http://schemas.microsoft.com/office/drawing/2014/main" id="{53D46D34-4E39-3C86-4AD5-45B89E159F21}"/>
                </a:ext>
              </a:extLst>
            </p:cNvPr>
            <p:cNvCxnSpPr>
              <a:stCxn id="35" idx="3"/>
              <a:endCxn id="44" idx="1"/>
            </p:cNvCxnSpPr>
            <p:nvPr/>
          </p:nvCxnSpPr>
          <p:spPr bwMode="auto">
            <a:xfrm>
              <a:off x="3289250" y="3383636"/>
              <a:ext cx="25869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57" name="Group 56">
            <a:extLst>
              <a:ext uri="{FF2B5EF4-FFF2-40B4-BE49-F238E27FC236}">
                <a16:creationId xmlns:a16="http://schemas.microsoft.com/office/drawing/2014/main" id="{8FC03092-1C7C-02CA-C0F8-95653962F43C}"/>
              </a:ext>
            </a:extLst>
          </p:cNvPr>
          <p:cNvGrpSpPr/>
          <p:nvPr/>
        </p:nvGrpSpPr>
        <p:grpSpPr>
          <a:xfrm>
            <a:off x="6876759" y="1964362"/>
            <a:ext cx="2032401" cy="2753242"/>
            <a:chOff x="2019254" y="2015434"/>
            <a:chExt cx="2032401" cy="2753242"/>
          </a:xfrm>
        </p:grpSpPr>
        <p:grpSp>
          <p:nvGrpSpPr>
            <p:cNvPr id="58" name="Group 57">
              <a:extLst>
                <a:ext uri="{FF2B5EF4-FFF2-40B4-BE49-F238E27FC236}">
                  <a16:creationId xmlns:a16="http://schemas.microsoft.com/office/drawing/2014/main" id="{9A1C67C7-90A4-5E92-EBB8-EEF26E9D8AB7}"/>
                </a:ext>
              </a:extLst>
            </p:cNvPr>
            <p:cNvGrpSpPr/>
            <p:nvPr/>
          </p:nvGrpSpPr>
          <p:grpSpPr>
            <a:xfrm>
              <a:off x="2019254" y="2015434"/>
              <a:ext cx="503709" cy="2753242"/>
              <a:chOff x="2124075" y="1268710"/>
              <a:chExt cx="503709" cy="2753242"/>
            </a:xfrm>
          </p:grpSpPr>
          <p:sp>
            <p:nvSpPr>
              <p:cNvPr id="79" name="Rectangle: Rounded Corners 78">
                <a:extLst>
                  <a:ext uri="{FF2B5EF4-FFF2-40B4-BE49-F238E27FC236}">
                    <a16:creationId xmlns:a16="http://schemas.microsoft.com/office/drawing/2014/main" id="{71A6AF9F-6B7E-F674-B46E-C39D50D92118}"/>
                  </a:ext>
                </a:extLst>
              </p:cNvPr>
              <p:cNvSpPr/>
              <p:nvPr/>
            </p:nvSpPr>
            <p:spPr bwMode="auto">
              <a:xfrm>
                <a:off x="2124075" y="2132856"/>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80" name="Straight Arrow Connector 79">
                <a:extLst>
                  <a:ext uri="{FF2B5EF4-FFF2-40B4-BE49-F238E27FC236}">
                    <a16:creationId xmlns:a16="http://schemas.microsoft.com/office/drawing/2014/main" id="{38696245-0F7F-2D18-F4DC-05C12FD23808}"/>
                  </a:ext>
                </a:extLst>
              </p:cNvPr>
              <p:cNvCxnSpPr>
                <a:cxnSpLocks/>
                <a:stCxn id="83" idx="0"/>
                <a:endCxn id="79" idx="2"/>
              </p:cNvCxnSpPr>
              <p:nvPr/>
            </p:nvCxnSpPr>
            <p:spPr bwMode="auto">
              <a:xfrm flipV="1">
                <a:off x="2375929" y="3140968"/>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7D6C8E0-2070-0C6F-AB91-B08418385EF9}"/>
                  </a:ext>
                </a:extLst>
              </p:cNvPr>
              <p:cNvCxnSpPr>
                <a:cxnSpLocks/>
                <a:stCxn id="79" idx="0"/>
                <a:endCxn id="82" idx="4"/>
              </p:cNvCxnSpPr>
              <p:nvPr/>
            </p:nvCxnSpPr>
            <p:spPr bwMode="auto">
              <a:xfrm flipH="1" flipV="1">
                <a:off x="2375929" y="1700758"/>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82" name="Oval 81">
                <a:extLst>
                  <a:ext uri="{FF2B5EF4-FFF2-40B4-BE49-F238E27FC236}">
                    <a16:creationId xmlns:a16="http://schemas.microsoft.com/office/drawing/2014/main" id="{166D5A07-1626-6796-B006-09706453BFD8}"/>
                  </a:ext>
                </a:extLst>
              </p:cNvPr>
              <p:cNvSpPr/>
              <p:nvPr/>
            </p:nvSpPr>
            <p:spPr bwMode="auto">
              <a:xfrm>
                <a:off x="2159905" y="1268710"/>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3" name="Oval 82">
                <a:extLst>
                  <a:ext uri="{FF2B5EF4-FFF2-40B4-BE49-F238E27FC236}">
                    <a16:creationId xmlns:a16="http://schemas.microsoft.com/office/drawing/2014/main" id="{E2EFC538-320F-2FBF-EA65-E1ED2B59ED60}"/>
                  </a:ext>
                </a:extLst>
              </p:cNvPr>
              <p:cNvSpPr/>
              <p:nvPr/>
            </p:nvSpPr>
            <p:spPr bwMode="auto">
              <a:xfrm>
                <a:off x="2159905" y="3589904"/>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A489CAEA-C8C6-0037-C1FE-2226CFBA5C14}"/>
                      </a:ext>
                    </a:extLst>
                  </p:cNvPr>
                  <p:cNvSpPr txBox="1"/>
                  <p:nvPr/>
                </p:nvSpPr>
                <p:spPr>
                  <a:xfrm>
                    <a:off x="2174913" y="2501002"/>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86" name="TextBox 85">
                    <a:extLst>
                      <a:ext uri="{FF2B5EF4-FFF2-40B4-BE49-F238E27FC236}">
                        <a16:creationId xmlns:a16="http://schemas.microsoft.com/office/drawing/2014/main" id="{A489CAEA-C8C6-0037-C1FE-2226CFBA5C14}"/>
                      </a:ext>
                    </a:extLst>
                  </p:cNvPr>
                  <p:cNvSpPr txBox="1">
                    <a:spLocks noRot="1" noChangeAspect="1" noMove="1" noResize="1" noEditPoints="1" noAdjustHandles="1" noChangeArrowheads="1" noChangeShapeType="1" noTextEdit="1"/>
                  </p:cNvSpPr>
                  <p:nvPr/>
                </p:nvSpPr>
                <p:spPr>
                  <a:xfrm>
                    <a:off x="2174913" y="2501002"/>
                    <a:ext cx="406393" cy="276999"/>
                  </a:xfrm>
                  <a:prstGeom prst="rect">
                    <a:avLst/>
                  </a:prstGeom>
                  <a:blipFill>
                    <a:blip r:embed="rId8"/>
                    <a:stretch>
                      <a:fillRect l="-11940" r="-11940" b="-8696"/>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85DA3B19-C8F4-0098-9BA1-44A5712930D7}"/>
                </a:ext>
              </a:extLst>
            </p:cNvPr>
            <p:cNvGrpSpPr/>
            <p:nvPr/>
          </p:nvGrpSpPr>
          <p:grpSpPr>
            <a:xfrm>
              <a:off x="2785541" y="2015434"/>
              <a:ext cx="503709" cy="2753242"/>
              <a:chOff x="2124075" y="1268710"/>
              <a:chExt cx="503709" cy="2753242"/>
            </a:xfrm>
          </p:grpSpPr>
          <p:sp>
            <p:nvSpPr>
              <p:cNvPr id="71" name="Rectangle: Rounded Corners 70">
                <a:extLst>
                  <a:ext uri="{FF2B5EF4-FFF2-40B4-BE49-F238E27FC236}">
                    <a16:creationId xmlns:a16="http://schemas.microsoft.com/office/drawing/2014/main" id="{9531F27C-42AA-97FE-134C-5F800EE59F49}"/>
                  </a:ext>
                </a:extLst>
              </p:cNvPr>
              <p:cNvSpPr/>
              <p:nvPr/>
            </p:nvSpPr>
            <p:spPr bwMode="auto">
              <a:xfrm>
                <a:off x="2124075" y="2132856"/>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72" name="Straight Arrow Connector 71">
                <a:extLst>
                  <a:ext uri="{FF2B5EF4-FFF2-40B4-BE49-F238E27FC236}">
                    <a16:creationId xmlns:a16="http://schemas.microsoft.com/office/drawing/2014/main" id="{34EA793B-4993-2355-8927-3062769BBDB2}"/>
                  </a:ext>
                </a:extLst>
              </p:cNvPr>
              <p:cNvCxnSpPr>
                <a:cxnSpLocks/>
                <a:stCxn id="75" idx="0"/>
                <a:endCxn id="71" idx="2"/>
              </p:cNvCxnSpPr>
              <p:nvPr/>
            </p:nvCxnSpPr>
            <p:spPr bwMode="auto">
              <a:xfrm flipV="1">
                <a:off x="2375929" y="3140968"/>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73" name="Straight Arrow Connector 72">
                <a:extLst>
                  <a:ext uri="{FF2B5EF4-FFF2-40B4-BE49-F238E27FC236}">
                    <a16:creationId xmlns:a16="http://schemas.microsoft.com/office/drawing/2014/main" id="{ED79AC4C-4047-4122-1B28-14778E16A77A}"/>
                  </a:ext>
                </a:extLst>
              </p:cNvPr>
              <p:cNvCxnSpPr>
                <a:cxnSpLocks/>
                <a:stCxn id="71" idx="0"/>
                <a:endCxn id="74" idx="4"/>
              </p:cNvCxnSpPr>
              <p:nvPr/>
            </p:nvCxnSpPr>
            <p:spPr bwMode="auto">
              <a:xfrm flipH="1" flipV="1">
                <a:off x="2375929" y="1700758"/>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74" name="Oval 73">
                <a:extLst>
                  <a:ext uri="{FF2B5EF4-FFF2-40B4-BE49-F238E27FC236}">
                    <a16:creationId xmlns:a16="http://schemas.microsoft.com/office/drawing/2014/main" id="{C829DF87-25D5-F5E4-9692-586073CBB5AC}"/>
                  </a:ext>
                </a:extLst>
              </p:cNvPr>
              <p:cNvSpPr/>
              <p:nvPr/>
            </p:nvSpPr>
            <p:spPr bwMode="auto">
              <a:xfrm>
                <a:off x="2159905" y="1268710"/>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5" name="Oval 74">
                <a:extLst>
                  <a:ext uri="{FF2B5EF4-FFF2-40B4-BE49-F238E27FC236}">
                    <a16:creationId xmlns:a16="http://schemas.microsoft.com/office/drawing/2014/main" id="{F2690289-8AD0-AE4B-90F1-4559BECA1E59}"/>
                  </a:ext>
                </a:extLst>
              </p:cNvPr>
              <p:cNvSpPr/>
              <p:nvPr/>
            </p:nvSpPr>
            <p:spPr bwMode="auto">
              <a:xfrm>
                <a:off x="2159905" y="3589904"/>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89EF58-D0F1-74EB-C2C2-29A7AD654627}"/>
                      </a:ext>
                    </a:extLst>
                  </p:cNvPr>
                  <p:cNvSpPr txBox="1"/>
                  <p:nvPr/>
                </p:nvSpPr>
                <p:spPr>
                  <a:xfrm>
                    <a:off x="2174913" y="2501002"/>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78" name="TextBox 77">
                    <a:extLst>
                      <a:ext uri="{FF2B5EF4-FFF2-40B4-BE49-F238E27FC236}">
                        <a16:creationId xmlns:a16="http://schemas.microsoft.com/office/drawing/2014/main" id="{D489EF58-D0F1-74EB-C2C2-29A7AD654627}"/>
                      </a:ext>
                    </a:extLst>
                  </p:cNvPr>
                  <p:cNvSpPr txBox="1">
                    <a:spLocks noRot="1" noChangeAspect="1" noMove="1" noResize="1" noEditPoints="1" noAdjustHandles="1" noChangeArrowheads="1" noChangeShapeType="1" noTextEdit="1"/>
                  </p:cNvSpPr>
                  <p:nvPr/>
                </p:nvSpPr>
                <p:spPr>
                  <a:xfrm>
                    <a:off x="2174913" y="2501002"/>
                    <a:ext cx="406393" cy="276999"/>
                  </a:xfrm>
                  <a:prstGeom prst="rect">
                    <a:avLst/>
                  </a:prstGeom>
                  <a:blipFill>
                    <a:blip r:embed="rId9"/>
                    <a:stretch>
                      <a:fillRect l="-11940" r="-11940" b="-8696"/>
                    </a:stretch>
                  </a:blipFill>
                </p:spPr>
                <p:txBody>
                  <a:bodyPr/>
                  <a:lstStyle/>
                  <a:p>
                    <a:r>
                      <a:rPr lang="en-US">
                        <a:noFill/>
                      </a:rPr>
                      <a:t> </a:t>
                    </a:r>
                  </a:p>
                </p:txBody>
              </p:sp>
            </mc:Fallback>
          </mc:AlternateContent>
        </p:grpSp>
        <p:grpSp>
          <p:nvGrpSpPr>
            <p:cNvPr id="60" name="Group 59">
              <a:extLst>
                <a:ext uri="{FF2B5EF4-FFF2-40B4-BE49-F238E27FC236}">
                  <a16:creationId xmlns:a16="http://schemas.microsoft.com/office/drawing/2014/main" id="{6A0234CC-8DA1-5AA9-F560-A28F8A1ABDDA}"/>
                </a:ext>
              </a:extLst>
            </p:cNvPr>
            <p:cNvGrpSpPr/>
            <p:nvPr/>
          </p:nvGrpSpPr>
          <p:grpSpPr>
            <a:xfrm>
              <a:off x="3547946" y="2015434"/>
              <a:ext cx="503709" cy="2753242"/>
              <a:chOff x="2124075" y="1268710"/>
              <a:chExt cx="503709" cy="2753242"/>
            </a:xfrm>
          </p:grpSpPr>
          <p:sp>
            <p:nvSpPr>
              <p:cNvPr id="63" name="Rectangle: Rounded Corners 62">
                <a:extLst>
                  <a:ext uri="{FF2B5EF4-FFF2-40B4-BE49-F238E27FC236}">
                    <a16:creationId xmlns:a16="http://schemas.microsoft.com/office/drawing/2014/main" id="{5FE8E0D7-9D63-3C67-8145-3C71297BD1E3}"/>
                  </a:ext>
                </a:extLst>
              </p:cNvPr>
              <p:cNvSpPr/>
              <p:nvPr/>
            </p:nvSpPr>
            <p:spPr bwMode="auto">
              <a:xfrm>
                <a:off x="2124075" y="2132856"/>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64" name="Straight Arrow Connector 63">
                <a:extLst>
                  <a:ext uri="{FF2B5EF4-FFF2-40B4-BE49-F238E27FC236}">
                    <a16:creationId xmlns:a16="http://schemas.microsoft.com/office/drawing/2014/main" id="{10FB9A58-2655-AF1C-7C14-989D7F145928}"/>
                  </a:ext>
                </a:extLst>
              </p:cNvPr>
              <p:cNvCxnSpPr>
                <a:cxnSpLocks/>
                <a:stCxn id="67" idx="0"/>
                <a:endCxn id="63" idx="2"/>
              </p:cNvCxnSpPr>
              <p:nvPr/>
            </p:nvCxnSpPr>
            <p:spPr bwMode="auto">
              <a:xfrm flipV="1">
                <a:off x="2375929" y="3140968"/>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65" name="Straight Arrow Connector 64">
                <a:extLst>
                  <a:ext uri="{FF2B5EF4-FFF2-40B4-BE49-F238E27FC236}">
                    <a16:creationId xmlns:a16="http://schemas.microsoft.com/office/drawing/2014/main" id="{56421358-A72A-A8AF-FC71-D1F8105C5130}"/>
                  </a:ext>
                </a:extLst>
              </p:cNvPr>
              <p:cNvCxnSpPr>
                <a:cxnSpLocks/>
                <a:stCxn id="63" idx="0"/>
                <a:endCxn id="66" idx="4"/>
              </p:cNvCxnSpPr>
              <p:nvPr/>
            </p:nvCxnSpPr>
            <p:spPr bwMode="auto">
              <a:xfrm flipH="1" flipV="1">
                <a:off x="2375929" y="1700758"/>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66" name="Oval 65">
                <a:extLst>
                  <a:ext uri="{FF2B5EF4-FFF2-40B4-BE49-F238E27FC236}">
                    <a16:creationId xmlns:a16="http://schemas.microsoft.com/office/drawing/2014/main" id="{FBADAF4B-5D5E-E80C-0B66-E99EA28DB535}"/>
                  </a:ext>
                </a:extLst>
              </p:cNvPr>
              <p:cNvSpPr/>
              <p:nvPr/>
            </p:nvSpPr>
            <p:spPr bwMode="auto">
              <a:xfrm>
                <a:off x="2159905" y="1268710"/>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7" name="Oval 66">
                <a:extLst>
                  <a:ext uri="{FF2B5EF4-FFF2-40B4-BE49-F238E27FC236}">
                    <a16:creationId xmlns:a16="http://schemas.microsoft.com/office/drawing/2014/main" id="{01A631A1-52E2-5F6F-0D3D-8D45092B2E6F}"/>
                  </a:ext>
                </a:extLst>
              </p:cNvPr>
              <p:cNvSpPr/>
              <p:nvPr/>
            </p:nvSpPr>
            <p:spPr bwMode="auto">
              <a:xfrm>
                <a:off x="2159905" y="3589904"/>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284888C6-7EDC-88C7-23A7-9E5D6630858B}"/>
                      </a:ext>
                    </a:extLst>
                  </p:cNvPr>
                  <p:cNvSpPr txBox="1"/>
                  <p:nvPr/>
                </p:nvSpPr>
                <p:spPr>
                  <a:xfrm>
                    <a:off x="2174913" y="2501002"/>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70" name="TextBox 69">
                    <a:extLst>
                      <a:ext uri="{FF2B5EF4-FFF2-40B4-BE49-F238E27FC236}">
                        <a16:creationId xmlns:a16="http://schemas.microsoft.com/office/drawing/2014/main" id="{284888C6-7EDC-88C7-23A7-9E5D6630858B}"/>
                      </a:ext>
                    </a:extLst>
                  </p:cNvPr>
                  <p:cNvSpPr txBox="1">
                    <a:spLocks noRot="1" noChangeAspect="1" noMove="1" noResize="1" noEditPoints="1" noAdjustHandles="1" noChangeArrowheads="1" noChangeShapeType="1" noTextEdit="1"/>
                  </p:cNvSpPr>
                  <p:nvPr/>
                </p:nvSpPr>
                <p:spPr>
                  <a:xfrm>
                    <a:off x="2174913" y="2501002"/>
                    <a:ext cx="406393" cy="276999"/>
                  </a:xfrm>
                  <a:prstGeom prst="rect">
                    <a:avLst/>
                  </a:prstGeom>
                  <a:blipFill>
                    <a:blip r:embed="rId10"/>
                    <a:stretch>
                      <a:fillRect l="-11940" r="-11940" b="-8696"/>
                    </a:stretch>
                  </a:blipFill>
                </p:spPr>
                <p:txBody>
                  <a:bodyPr/>
                  <a:lstStyle/>
                  <a:p>
                    <a:r>
                      <a:rPr lang="en-US">
                        <a:noFill/>
                      </a:rPr>
                      <a:t> </a:t>
                    </a:r>
                  </a:p>
                </p:txBody>
              </p:sp>
            </mc:Fallback>
          </mc:AlternateContent>
        </p:grpSp>
        <p:cxnSp>
          <p:nvCxnSpPr>
            <p:cNvPr id="61" name="Straight Arrow Connector 60">
              <a:extLst>
                <a:ext uri="{FF2B5EF4-FFF2-40B4-BE49-F238E27FC236}">
                  <a16:creationId xmlns:a16="http://schemas.microsoft.com/office/drawing/2014/main" id="{E95445E3-7A78-6704-1CEA-05AF3CBF41CC}"/>
                </a:ext>
              </a:extLst>
            </p:cNvPr>
            <p:cNvCxnSpPr>
              <a:stCxn id="79" idx="3"/>
              <a:endCxn id="71" idx="1"/>
            </p:cNvCxnSpPr>
            <p:nvPr/>
          </p:nvCxnSpPr>
          <p:spPr bwMode="auto">
            <a:xfrm>
              <a:off x="2522963" y="3383636"/>
              <a:ext cx="26257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2" name="Straight Arrow Connector 61">
              <a:extLst>
                <a:ext uri="{FF2B5EF4-FFF2-40B4-BE49-F238E27FC236}">
                  <a16:creationId xmlns:a16="http://schemas.microsoft.com/office/drawing/2014/main" id="{FC50FEA6-D75F-AE9A-5176-58437A5F5674}"/>
                </a:ext>
              </a:extLst>
            </p:cNvPr>
            <p:cNvCxnSpPr>
              <a:stCxn id="71" idx="3"/>
              <a:endCxn id="63" idx="1"/>
            </p:cNvCxnSpPr>
            <p:nvPr/>
          </p:nvCxnSpPr>
          <p:spPr bwMode="auto">
            <a:xfrm>
              <a:off x="3289250" y="3383636"/>
              <a:ext cx="25869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88" name="Group 87">
            <a:extLst>
              <a:ext uri="{FF2B5EF4-FFF2-40B4-BE49-F238E27FC236}">
                <a16:creationId xmlns:a16="http://schemas.microsoft.com/office/drawing/2014/main" id="{09098228-D711-ED72-C838-1298EA79A20A}"/>
              </a:ext>
            </a:extLst>
          </p:cNvPr>
          <p:cNvGrpSpPr/>
          <p:nvPr/>
        </p:nvGrpSpPr>
        <p:grpSpPr>
          <a:xfrm>
            <a:off x="4297977" y="1972781"/>
            <a:ext cx="2032401" cy="2753242"/>
            <a:chOff x="2019254" y="2015434"/>
            <a:chExt cx="2032401" cy="2753242"/>
          </a:xfrm>
        </p:grpSpPr>
        <p:grpSp>
          <p:nvGrpSpPr>
            <p:cNvPr id="89" name="Group 88">
              <a:extLst>
                <a:ext uri="{FF2B5EF4-FFF2-40B4-BE49-F238E27FC236}">
                  <a16:creationId xmlns:a16="http://schemas.microsoft.com/office/drawing/2014/main" id="{0834C596-EE65-1141-98DD-10AF7D440591}"/>
                </a:ext>
              </a:extLst>
            </p:cNvPr>
            <p:cNvGrpSpPr/>
            <p:nvPr/>
          </p:nvGrpSpPr>
          <p:grpSpPr>
            <a:xfrm>
              <a:off x="2019254" y="2015434"/>
              <a:ext cx="503709" cy="2753242"/>
              <a:chOff x="2124075" y="1268710"/>
              <a:chExt cx="503709" cy="2753242"/>
            </a:xfrm>
          </p:grpSpPr>
          <p:sp>
            <p:nvSpPr>
              <p:cNvPr id="106" name="Rectangle: Rounded Corners 105">
                <a:extLst>
                  <a:ext uri="{FF2B5EF4-FFF2-40B4-BE49-F238E27FC236}">
                    <a16:creationId xmlns:a16="http://schemas.microsoft.com/office/drawing/2014/main" id="{4352A81B-CD57-35F9-368B-F442C1758DAB}"/>
                  </a:ext>
                </a:extLst>
              </p:cNvPr>
              <p:cNvSpPr/>
              <p:nvPr/>
            </p:nvSpPr>
            <p:spPr bwMode="auto">
              <a:xfrm>
                <a:off x="2124075" y="2132856"/>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07" name="Straight Arrow Connector 106">
                <a:extLst>
                  <a:ext uri="{FF2B5EF4-FFF2-40B4-BE49-F238E27FC236}">
                    <a16:creationId xmlns:a16="http://schemas.microsoft.com/office/drawing/2014/main" id="{FECE563C-1CC8-D9C5-74F9-3273C2A245B4}"/>
                  </a:ext>
                </a:extLst>
              </p:cNvPr>
              <p:cNvCxnSpPr>
                <a:cxnSpLocks/>
                <a:stCxn id="110" idx="0"/>
                <a:endCxn id="106" idx="2"/>
              </p:cNvCxnSpPr>
              <p:nvPr/>
            </p:nvCxnSpPr>
            <p:spPr bwMode="auto">
              <a:xfrm flipV="1">
                <a:off x="2375929" y="3140968"/>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08" name="Straight Arrow Connector 107">
                <a:extLst>
                  <a:ext uri="{FF2B5EF4-FFF2-40B4-BE49-F238E27FC236}">
                    <a16:creationId xmlns:a16="http://schemas.microsoft.com/office/drawing/2014/main" id="{0FD12C02-938A-1686-A277-79A641ECC8A6}"/>
                  </a:ext>
                </a:extLst>
              </p:cNvPr>
              <p:cNvCxnSpPr>
                <a:cxnSpLocks/>
                <a:stCxn id="106" idx="0"/>
                <a:endCxn id="109" idx="4"/>
              </p:cNvCxnSpPr>
              <p:nvPr/>
            </p:nvCxnSpPr>
            <p:spPr bwMode="auto">
              <a:xfrm flipH="1" flipV="1">
                <a:off x="2375929" y="1700758"/>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109" name="Oval 108">
                <a:extLst>
                  <a:ext uri="{FF2B5EF4-FFF2-40B4-BE49-F238E27FC236}">
                    <a16:creationId xmlns:a16="http://schemas.microsoft.com/office/drawing/2014/main" id="{4BB780E2-80C3-F995-D4B4-98F7E2794B88}"/>
                  </a:ext>
                </a:extLst>
              </p:cNvPr>
              <p:cNvSpPr/>
              <p:nvPr/>
            </p:nvSpPr>
            <p:spPr bwMode="auto">
              <a:xfrm>
                <a:off x="2159905" y="1268710"/>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0" name="Oval 109">
                <a:extLst>
                  <a:ext uri="{FF2B5EF4-FFF2-40B4-BE49-F238E27FC236}">
                    <a16:creationId xmlns:a16="http://schemas.microsoft.com/office/drawing/2014/main" id="{B38B30BD-62F5-7514-264D-EFD1499CC1D4}"/>
                  </a:ext>
                </a:extLst>
              </p:cNvPr>
              <p:cNvSpPr/>
              <p:nvPr/>
            </p:nvSpPr>
            <p:spPr bwMode="auto">
              <a:xfrm>
                <a:off x="2159905" y="3589904"/>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3E5F176C-969F-7D10-41F7-7706650D5BE9}"/>
                      </a:ext>
                    </a:extLst>
                  </p:cNvPr>
                  <p:cNvSpPr txBox="1"/>
                  <p:nvPr/>
                </p:nvSpPr>
                <p:spPr>
                  <a:xfrm>
                    <a:off x="2174913" y="2501002"/>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111" name="TextBox 110">
                    <a:extLst>
                      <a:ext uri="{FF2B5EF4-FFF2-40B4-BE49-F238E27FC236}">
                        <a16:creationId xmlns:a16="http://schemas.microsoft.com/office/drawing/2014/main" id="{3E5F176C-969F-7D10-41F7-7706650D5BE9}"/>
                      </a:ext>
                    </a:extLst>
                  </p:cNvPr>
                  <p:cNvSpPr txBox="1">
                    <a:spLocks noRot="1" noChangeAspect="1" noMove="1" noResize="1" noEditPoints="1" noAdjustHandles="1" noChangeArrowheads="1" noChangeShapeType="1" noTextEdit="1"/>
                  </p:cNvSpPr>
                  <p:nvPr/>
                </p:nvSpPr>
                <p:spPr>
                  <a:xfrm>
                    <a:off x="2174913" y="2501002"/>
                    <a:ext cx="406393" cy="276999"/>
                  </a:xfrm>
                  <a:prstGeom prst="rect">
                    <a:avLst/>
                  </a:prstGeom>
                  <a:blipFill>
                    <a:blip r:embed="rId11"/>
                    <a:stretch>
                      <a:fillRect l="-11940" r="-11940" b="-8889"/>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ABDEBE6A-C0DB-479C-14A5-3C86321C0728}"/>
                </a:ext>
              </a:extLst>
            </p:cNvPr>
            <p:cNvGrpSpPr/>
            <p:nvPr/>
          </p:nvGrpSpPr>
          <p:grpSpPr>
            <a:xfrm>
              <a:off x="2785541" y="2015434"/>
              <a:ext cx="503709" cy="1872258"/>
              <a:chOff x="2124075" y="1268710"/>
              <a:chExt cx="503709" cy="1872258"/>
            </a:xfrm>
          </p:grpSpPr>
          <p:sp>
            <p:nvSpPr>
              <p:cNvPr id="100" name="Rectangle: Rounded Corners 99">
                <a:extLst>
                  <a:ext uri="{FF2B5EF4-FFF2-40B4-BE49-F238E27FC236}">
                    <a16:creationId xmlns:a16="http://schemas.microsoft.com/office/drawing/2014/main" id="{2491AC49-A04C-7DA6-AF0C-5BE852371823}"/>
                  </a:ext>
                </a:extLst>
              </p:cNvPr>
              <p:cNvSpPr/>
              <p:nvPr/>
            </p:nvSpPr>
            <p:spPr bwMode="auto">
              <a:xfrm>
                <a:off x="2124075" y="2132856"/>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02" name="Straight Arrow Connector 101">
                <a:extLst>
                  <a:ext uri="{FF2B5EF4-FFF2-40B4-BE49-F238E27FC236}">
                    <a16:creationId xmlns:a16="http://schemas.microsoft.com/office/drawing/2014/main" id="{B7C8A546-6475-B888-A1B1-4F26C970DD0A}"/>
                  </a:ext>
                </a:extLst>
              </p:cNvPr>
              <p:cNvCxnSpPr>
                <a:cxnSpLocks/>
                <a:stCxn id="100" idx="0"/>
                <a:endCxn id="103" idx="4"/>
              </p:cNvCxnSpPr>
              <p:nvPr/>
            </p:nvCxnSpPr>
            <p:spPr bwMode="auto">
              <a:xfrm flipH="1" flipV="1">
                <a:off x="2375929" y="1700758"/>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103" name="Oval 102">
                <a:extLst>
                  <a:ext uri="{FF2B5EF4-FFF2-40B4-BE49-F238E27FC236}">
                    <a16:creationId xmlns:a16="http://schemas.microsoft.com/office/drawing/2014/main" id="{61233F5A-F3D4-028A-FDDE-D9BD80975C0A}"/>
                  </a:ext>
                </a:extLst>
              </p:cNvPr>
              <p:cNvSpPr/>
              <p:nvPr/>
            </p:nvSpPr>
            <p:spPr bwMode="auto">
              <a:xfrm>
                <a:off x="2159905" y="1268710"/>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8D77600-B5C9-E930-502D-AF65212BA805}"/>
                      </a:ext>
                    </a:extLst>
                  </p:cNvPr>
                  <p:cNvSpPr txBox="1"/>
                  <p:nvPr/>
                </p:nvSpPr>
                <p:spPr>
                  <a:xfrm>
                    <a:off x="2174913" y="2501002"/>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105" name="TextBox 104">
                    <a:extLst>
                      <a:ext uri="{FF2B5EF4-FFF2-40B4-BE49-F238E27FC236}">
                        <a16:creationId xmlns:a16="http://schemas.microsoft.com/office/drawing/2014/main" id="{D8D77600-B5C9-E930-502D-AF65212BA805}"/>
                      </a:ext>
                    </a:extLst>
                  </p:cNvPr>
                  <p:cNvSpPr txBox="1">
                    <a:spLocks noRot="1" noChangeAspect="1" noMove="1" noResize="1" noEditPoints="1" noAdjustHandles="1" noChangeArrowheads="1" noChangeShapeType="1" noTextEdit="1"/>
                  </p:cNvSpPr>
                  <p:nvPr/>
                </p:nvSpPr>
                <p:spPr>
                  <a:xfrm>
                    <a:off x="2174913" y="2501002"/>
                    <a:ext cx="406393" cy="276999"/>
                  </a:xfrm>
                  <a:prstGeom prst="rect">
                    <a:avLst/>
                  </a:prstGeom>
                  <a:blipFill>
                    <a:blip r:embed="rId12"/>
                    <a:stretch>
                      <a:fillRect l="-11940" r="-11940" b="-8889"/>
                    </a:stretch>
                  </a:blipFill>
                </p:spPr>
                <p:txBody>
                  <a:bodyPr/>
                  <a:lstStyle/>
                  <a:p>
                    <a:r>
                      <a:rPr lang="en-US">
                        <a:noFill/>
                      </a:rPr>
                      <a:t> </a:t>
                    </a:r>
                  </a:p>
                </p:txBody>
              </p:sp>
            </mc:Fallback>
          </mc:AlternateContent>
        </p:grpSp>
        <p:grpSp>
          <p:nvGrpSpPr>
            <p:cNvPr id="91" name="Group 90">
              <a:extLst>
                <a:ext uri="{FF2B5EF4-FFF2-40B4-BE49-F238E27FC236}">
                  <a16:creationId xmlns:a16="http://schemas.microsoft.com/office/drawing/2014/main" id="{F7C9C642-5F52-4E4F-65D8-9BEF0463BD33}"/>
                </a:ext>
              </a:extLst>
            </p:cNvPr>
            <p:cNvGrpSpPr/>
            <p:nvPr/>
          </p:nvGrpSpPr>
          <p:grpSpPr>
            <a:xfrm>
              <a:off x="3547946" y="2015434"/>
              <a:ext cx="503709" cy="1872258"/>
              <a:chOff x="2124075" y="1268710"/>
              <a:chExt cx="503709" cy="1872258"/>
            </a:xfrm>
          </p:grpSpPr>
          <p:sp>
            <p:nvSpPr>
              <p:cNvPr id="94" name="Rectangle: Rounded Corners 93">
                <a:extLst>
                  <a:ext uri="{FF2B5EF4-FFF2-40B4-BE49-F238E27FC236}">
                    <a16:creationId xmlns:a16="http://schemas.microsoft.com/office/drawing/2014/main" id="{115D3F93-D7CA-8947-FAE2-AB015081FE50}"/>
                  </a:ext>
                </a:extLst>
              </p:cNvPr>
              <p:cNvSpPr/>
              <p:nvPr/>
            </p:nvSpPr>
            <p:spPr bwMode="auto">
              <a:xfrm>
                <a:off x="2124075" y="2132856"/>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96" name="Straight Arrow Connector 95">
                <a:extLst>
                  <a:ext uri="{FF2B5EF4-FFF2-40B4-BE49-F238E27FC236}">
                    <a16:creationId xmlns:a16="http://schemas.microsoft.com/office/drawing/2014/main" id="{B82931F5-FB8A-319D-4BA9-288E79FD1411}"/>
                  </a:ext>
                </a:extLst>
              </p:cNvPr>
              <p:cNvCxnSpPr>
                <a:cxnSpLocks/>
                <a:stCxn id="94" idx="0"/>
                <a:endCxn id="97" idx="4"/>
              </p:cNvCxnSpPr>
              <p:nvPr/>
            </p:nvCxnSpPr>
            <p:spPr bwMode="auto">
              <a:xfrm flipH="1" flipV="1">
                <a:off x="2375929" y="1700758"/>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97" name="Oval 96">
                <a:extLst>
                  <a:ext uri="{FF2B5EF4-FFF2-40B4-BE49-F238E27FC236}">
                    <a16:creationId xmlns:a16="http://schemas.microsoft.com/office/drawing/2014/main" id="{7809C858-07C9-F450-45CD-664567A1DBC9}"/>
                  </a:ext>
                </a:extLst>
              </p:cNvPr>
              <p:cNvSpPr/>
              <p:nvPr/>
            </p:nvSpPr>
            <p:spPr bwMode="auto">
              <a:xfrm>
                <a:off x="2159905" y="1268710"/>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2B5B1A0-C7C9-CB72-D28E-34390834949C}"/>
                      </a:ext>
                    </a:extLst>
                  </p:cNvPr>
                  <p:cNvSpPr txBox="1"/>
                  <p:nvPr/>
                </p:nvSpPr>
                <p:spPr>
                  <a:xfrm>
                    <a:off x="2174913" y="2501002"/>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99" name="TextBox 98">
                    <a:extLst>
                      <a:ext uri="{FF2B5EF4-FFF2-40B4-BE49-F238E27FC236}">
                        <a16:creationId xmlns:a16="http://schemas.microsoft.com/office/drawing/2014/main" id="{72B5B1A0-C7C9-CB72-D28E-34390834949C}"/>
                      </a:ext>
                    </a:extLst>
                  </p:cNvPr>
                  <p:cNvSpPr txBox="1">
                    <a:spLocks noRot="1" noChangeAspect="1" noMove="1" noResize="1" noEditPoints="1" noAdjustHandles="1" noChangeArrowheads="1" noChangeShapeType="1" noTextEdit="1"/>
                  </p:cNvSpPr>
                  <p:nvPr/>
                </p:nvSpPr>
                <p:spPr>
                  <a:xfrm>
                    <a:off x="2174913" y="2501002"/>
                    <a:ext cx="406393" cy="276999"/>
                  </a:xfrm>
                  <a:prstGeom prst="rect">
                    <a:avLst/>
                  </a:prstGeom>
                  <a:blipFill>
                    <a:blip r:embed="rId13"/>
                    <a:stretch>
                      <a:fillRect l="-11940" r="-11940" b="-8889"/>
                    </a:stretch>
                  </a:blipFill>
                </p:spPr>
                <p:txBody>
                  <a:bodyPr/>
                  <a:lstStyle/>
                  <a:p>
                    <a:r>
                      <a:rPr lang="en-US">
                        <a:noFill/>
                      </a:rPr>
                      <a:t> </a:t>
                    </a:r>
                  </a:p>
                </p:txBody>
              </p:sp>
            </mc:Fallback>
          </mc:AlternateContent>
        </p:grpSp>
        <p:cxnSp>
          <p:nvCxnSpPr>
            <p:cNvPr id="92" name="Straight Arrow Connector 91">
              <a:extLst>
                <a:ext uri="{FF2B5EF4-FFF2-40B4-BE49-F238E27FC236}">
                  <a16:creationId xmlns:a16="http://schemas.microsoft.com/office/drawing/2014/main" id="{4B65B82D-BD6B-5A3A-B9FA-6A19737CC720}"/>
                </a:ext>
              </a:extLst>
            </p:cNvPr>
            <p:cNvCxnSpPr>
              <a:stCxn id="106" idx="3"/>
              <a:endCxn id="100" idx="1"/>
            </p:cNvCxnSpPr>
            <p:nvPr/>
          </p:nvCxnSpPr>
          <p:spPr bwMode="auto">
            <a:xfrm>
              <a:off x="2522963" y="3383636"/>
              <a:ext cx="26257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3" name="Straight Arrow Connector 92">
              <a:extLst>
                <a:ext uri="{FF2B5EF4-FFF2-40B4-BE49-F238E27FC236}">
                  <a16:creationId xmlns:a16="http://schemas.microsoft.com/office/drawing/2014/main" id="{28601652-A847-19DF-27DD-11CE25AF36D8}"/>
                </a:ext>
              </a:extLst>
            </p:cNvPr>
            <p:cNvCxnSpPr>
              <a:stCxn id="100" idx="3"/>
              <a:endCxn id="94" idx="1"/>
            </p:cNvCxnSpPr>
            <p:nvPr/>
          </p:nvCxnSpPr>
          <p:spPr bwMode="auto">
            <a:xfrm>
              <a:off x="3289250" y="3383636"/>
              <a:ext cx="25869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113" name="Straight Connector 112">
            <a:extLst>
              <a:ext uri="{FF2B5EF4-FFF2-40B4-BE49-F238E27FC236}">
                <a16:creationId xmlns:a16="http://schemas.microsoft.com/office/drawing/2014/main" id="{F8C07660-EE60-C1A1-0DF6-FA89FA54B2EC}"/>
              </a:ext>
            </a:extLst>
          </p:cNvPr>
          <p:cNvCxnSpPr/>
          <p:nvPr/>
        </p:nvCxnSpPr>
        <p:spPr bwMode="auto">
          <a:xfrm>
            <a:off x="1379076" y="1268760"/>
            <a:ext cx="0" cy="4824536"/>
          </a:xfrm>
          <a:prstGeom prst="line">
            <a:avLst/>
          </a:prstGeom>
          <a:solidFill>
            <a:schemeClr val="accent1"/>
          </a:solidFill>
          <a:ln w="38100" cap="flat" cmpd="sng" algn="ctr">
            <a:solidFill>
              <a:schemeClr val="tx1"/>
            </a:solidFill>
            <a:prstDash val="dash"/>
            <a:round/>
            <a:headEnd type="none" w="med" len="med"/>
            <a:tailEnd type="none" w="med" len="med"/>
          </a:ln>
          <a:effectLst/>
        </p:spPr>
      </p:cxnSp>
      <p:sp>
        <p:nvSpPr>
          <p:cNvPr id="114" name="TextBox 113">
            <a:extLst>
              <a:ext uri="{FF2B5EF4-FFF2-40B4-BE49-F238E27FC236}">
                <a16:creationId xmlns:a16="http://schemas.microsoft.com/office/drawing/2014/main" id="{1A7CEBC8-F56A-7868-1FB2-0FDFF71C1759}"/>
              </a:ext>
            </a:extLst>
          </p:cNvPr>
          <p:cNvSpPr txBox="1"/>
          <p:nvPr/>
        </p:nvSpPr>
        <p:spPr>
          <a:xfrm>
            <a:off x="-24846" y="5217560"/>
            <a:ext cx="1290738" cy="523220"/>
          </a:xfrm>
          <a:prstGeom prst="rect">
            <a:avLst/>
          </a:prstGeom>
          <a:noFill/>
        </p:spPr>
        <p:txBody>
          <a:bodyPr wrap="none" rtlCol="0">
            <a:spAutoFit/>
          </a:bodyPr>
          <a:lstStyle/>
          <a:p>
            <a:pPr algn="ctr"/>
            <a:r>
              <a:rPr lang="en-US" sz="1400" dirty="0"/>
              <a:t>Classification,</a:t>
            </a:r>
          </a:p>
          <a:p>
            <a:pPr algn="ctr"/>
            <a:r>
              <a:rPr lang="en-US" sz="1400" dirty="0"/>
              <a:t>Regression</a:t>
            </a:r>
          </a:p>
        </p:txBody>
      </p:sp>
      <p:sp>
        <p:nvSpPr>
          <p:cNvPr id="115" name="TextBox 114">
            <a:extLst>
              <a:ext uri="{FF2B5EF4-FFF2-40B4-BE49-F238E27FC236}">
                <a16:creationId xmlns:a16="http://schemas.microsoft.com/office/drawing/2014/main" id="{9ADEDAF1-FE25-5DD5-5BFB-7578BEF4F88A}"/>
              </a:ext>
            </a:extLst>
          </p:cNvPr>
          <p:cNvSpPr txBox="1"/>
          <p:nvPr/>
        </p:nvSpPr>
        <p:spPr>
          <a:xfrm>
            <a:off x="1578050" y="5040961"/>
            <a:ext cx="2156360" cy="307777"/>
          </a:xfrm>
          <a:prstGeom prst="rect">
            <a:avLst/>
          </a:prstGeom>
          <a:noFill/>
        </p:spPr>
        <p:txBody>
          <a:bodyPr wrap="none" rtlCol="0">
            <a:spAutoFit/>
          </a:bodyPr>
          <a:lstStyle/>
          <a:p>
            <a:pPr algn="ctr"/>
            <a:r>
              <a:rPr lang="en-US" sz="1400" dirty="0"/>
              <a:t>Sentiment classification </a:t>
            </a:r>
          </a:p>
        </p:txBody>
      </p:sp>
      <p:sp>
        <p:nvSpPr>
          <p:cNvPr id="116" name="TextBox 115">
            <a:extLst>
              <a:ext uri="{FF2B5EF4-FFF2-40B4-BE49-F238E27FC236}">
                <a16:creationId xmlns:a16="http://schemas.microsoft.com/office/drawing/2014/main" id="{D82CEFC1-5A2A-2997-DD53-675C2F1398C7}"/>
              </a:ext>
            </a:extLst>
          </p:cNvPr>
          <p:cNvSpPr txBox="1"/>
          <p:nvPr/>
        </p:nvSpPr>
        <p:spPr>
          <a:xfrm>
            <a:off x="4834695" y="4962447"/>
            <a:ext cx="1040670" cy="307777"/>
          </a:xfrm>
          <a:prstGeom prst="rect">
            <a:avLst/>
          </a:prstGeom>
          <a:noFill/>
        </p:spPr>
        <p:txBody>
          <a:bodyPr wrap="none" rtlCol="0">
            <a:spAutoFit/>
          </a:bodyPr>
          <a:lstStyle/>
          <a:p>
            <a:pPr algn="ctr"/>
            <a:r>
              <a:rPr lang="en-US" sz="1400" dirty="0"/>
              <a:t>Captioning</a:t>
            </a:r>
          </a:p>
        </p:txBody>
      </p:sp>
      <p:sp>
        <p:nvSpPr>
          <p:cNvPr id="117" name="TextBox 116">
            <a:extLst>
              <a:ext uri="{FF2B5EF4-FFF2-40B4-BE49-F238E27FC236}">
                <a16:creationId xmlns:a16="http://schemas.microsoft.com/office/drawing/2014/main" id="{FBBE5715-61B9-14A6-A07D-E36AAB51302D}"/>
              </a:ext>
            </a:extLst>
          </p:cNvPr>
          <p:cNvSpPr txBox="1"/>
          <p:nvPr/>
        </p:nvSpPr>
        <p:spPr>
          <a:xfrm>
            <a:off x="7506732" y="5037813"/>
            <a:ext cx="1062855" cy="307777"/>
          </a:xfrm>
          <a:prstGeom prst="rect">
            <a:avLst/>
          </a:prstGeom>
          <a:noFill/>
        </p:spPr>
        <p:txBody>
          <a:bodyPr wrap="none" rtlCol="0">
            <a:spAutoFit/>
          </a:bodyPr>
          <a:lstStyle/>
          <a:p>
            <a:pPr algn="ctr"/>
            <a:r>
              <a:rPr lang="en-US" sz="1400" dirty="0"/>
              <a:t>Translation</a:t>
            </a:r>
          </a:p>
        </p:txBody>
      </p:sp>
      <p:sp>
        <p:nvSpPr>
          <p:cNvPr id="118" name="TextBox 117">
            <a:extLst>
              <a:ext uri="{FF2B5EF4-FFF2-40B4-BE49-F238E27FC236}">
                <a16:creationId xmlns:a16="http://schemas.microsoft.com/office/drawing/2014/main" id="{62341E67-A269-1ADE-9982-5509F86CAE6A}"/>
              </a:ext>
            </a:extLst>
          </p:cNvPr>
          <p:cNvSpPr txBox="1"/>
          <p:nvPr/>
        </p:nvSpPr>
        <p:spPr>
          <a:xfrm>
            <a:off x="2014572" y="1189358"/>
            <a:ext cx="1208985" cy="307777"/>
          </a:xfrm>
          <a:prstGeom prst="rect">
            <a:avLst/>
          </a:prstGeom>
          <a:noFill/>
        </p:spPr>
        <p:txBody>
          <a:bodyPr wrap="none" rtlCol="0">
            <a:spAutoFit/>
          </a:bodyPr>
          <a:lstStyle/>
          <a:p>
            <a:pPr algn="ctr"/>
            <a:r>
              <a:rPr lang="en-US" sz="1400" dirty="0"/>
              <a:t>Many to One</a:t>
            </a:r>
          </a:p>
        </p:txBody>
      </p:sp>
      <p:sp>
        <p:nvSpPr>
          <p:cNvPr id="119" name="TextBox 118">
            <a:extLst>
              <a:ext uri="{FF2B5EF4-FFF2-40B4-BE49-F238E27FC236}">
                <a16:creationId xmlns:a16="http://schemas.microsoft.com/office/drawing/2014/main" id="{FF8CE401-7F8E-A972-21BD-BBAB01E771D9}"/>
              </a:ext>
            </a:extLst>
          </p:cNvPr>
          <p:cNvSpPr txBox="1"/>
          <p:nvPr/>
        </p:nvSpPr>
        <p:spPr>
          <a:xfrm>
            <a:off x="4869540" y="1186780"/>
            <a:ext cx="1208985" cy="307777"/>
          </a:xfrm>
          <a:prstGeom prst="rect">
            <a:avLst/>
          </a:prstGeom>
          <a:noFill/>
        </p:spPr>
        <p:txBody>
          <a:bodyPr wrap="none" rtlCol="0">
            <a:spAutoFit/>
          </a:bodyPr>
          <a:lstStyle/>
          <a:p>
            <a:pPr algn="ctr"/>
            <a:r>
              <a:rPr lang="en-US" sz="1400" dirty="0"/>
              <a:t>One to Many</a:t>
            </a:r>
          </a:p>
        </p:txBody>
      </p:sp>
      <p:sp>
        <p:nvSpPr>
          <p:cNvPr id="120" name="TextBox 119">
            <a:extLst>
              <a:ext uri="{FF2B5EF4-FFF2-40B4-BE49-F238E27FC236}">
                <a16:creationId xmlns:a16="http://schemas.microsoft.com/office/drawing/2014/main" id="{4BA89A3F-915A-0757-ACF0-07C640AC9348}"/>
              </a:ext>
            </a:extLst>
          </p:cNvPr>
          <p:cNvSpPr txBox="1"/>
          <p:nvPr/>
        </p:nvSpPr>
        <p:spPr>
          <a:xfrm>
            <a:off x="7506732" y="1205944"/>
            <a:ext cx="1308371" cy="307777"/>
          </a:xfrm>
          <a:prstGeom prst="rect">
            <a:avLst/>
          </a:prstGeom>
          <a:noFill/>
        </p:spPr>
        <p:txBody>
          <a:bodyPr wrap="none" rtlCol="0">
            <a:spAutoFit/>
          </a:bodyPr>
          <a:lstStyle/>
          <a:p>
            <a:pPr algn="ctr"/>
            <a:r>
              <a:rPr lang="en-US" sz="1400" dirty="0"/>
              <a:t>Many to Many</a:t>
            </a:r>
          </a:p>
        </p:txBody>
      </p:sp>
      <p:pic>
        <p:nvPicPr>
          <p:cNvPr id="3074" name="Picture 2" descr="Sentiment Analysis: Concepts, Models, and Examples - Turbolab Technologies">
            <a:extLst>
              <a:ext uri="{FF2B5EF4-FFF2-40B4-BE49-F238E27FC236}">
                <a16:creationId xmlns:a16="http://schemas.microsoft.com/office/drawing/2014/main" id="{DE944124-783E-466D-0932-E7B956E694F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65790" y="5253617"/>
            <a:ext cx="1706547" cy="9779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losed Captioning vs Subtitles">
            <a:extLst>
              <a:ext uri="{FF2B5EF4-FFF2-40B4-BE49-F238E27FC236}">
                <a16:creationId xmlns:a16="http://schemas.microsoft.com/office/drawing/2014/main" id="{4D52ED84-7A0D-1142-130A-8EB1C1DA5685}"/>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8388" t="22008" r="17538" b="22053"/>
          <a:stretch/>
        </p:blipFill>
        <p:spPr bwMode="auto">
          <a:xfrm>
            <a:off x="4791415" y="5348738"/>
            <a:ext cx="1018141" cy="88888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ranslate multiple languages-Online translation assistant – Microsoft Apps">
            <a:extLst>
              <a:ext uri="{FF2B5EF4-FFF2-40B4-BE49-F238E27FC236}">
                <a16:creationId xmlns:a16="http://schemas.microsoft.com/office/drawing/2014/main" id="{D9C39ACB-4456-BF16-70BC-D23BBE5652C6}"/>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02577" y="5292496"/>
            <a:ext cx="961946" cy="961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818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1AC60-5D64-B513-795A-5E75C61E3A77}"/>
              </a:ext>
            </a:extLst>
          </p:cNvPr>
          <p:cNvSpPr>
            <a:spLocks noGrp="1"/>
          </p:cNvSpPr>
          <p:nvPr>
            <p:ph type="title"/>
          </p:nvPr>
        </p:nvSpPr>
        <p:spPr/>
        <p:txBody>
          <a:bodyPr/>
          <a:lstStyle/>
          <a:p>
            <a:r>
              <a:rPr lang="en-US" dirty="0"/>
              <a:t>Recurrent Neural Network</a:t>
            </a:r>
          </a:p>
        </p:txBody>
      </p:sp>
      <p:sp>
        <p:nvSpPr>
          <p:cNvPr id="4" name="Date Placeholder 3">
            <a:extLst>
              <a:ext uri="{FF2B5EF4-FFF2-40B4-BE49-F238E27FC236}">
                <a16:creationId xmlns:a16="http://schemas.microsoft.com/office/drawing/2014/main" id="{8957D2ED-5C15-9367-EC5D-5C0111D9E542}"/>
              </a:ext>
            </a:extLst>
          </p:cNvPr>
          <p:cNvSpPr>
            <a:spLocks noGrp="1"/>
          </p:cNvSpPr>
          <p:nvPr>
            <p:ph type="dt" sz="half" idx="10"/>
          </p:nvPr>
        </p:nvSpPr>
        <p:spPr/>
        <p:txBody>
          <a:bodyPr/>
          <a:lstStyle/>
          <a:p>
            <a:pPr>
              <a:defRPr/>
            </a:pPr>
            <a:fld id="{41EC21DF-EB37-4B42-8C13-F989E9C1BF4F}" type="datetime1">
              <a:rPr lang="fr-FR" smtClean="0"/>
              <a:pPr>
                <a:defRPr/>
              </a:pPr>
              <a:t>05/03/2024</a:t>
            </a:fld>
            <a:r>
              <a:rPr lang="fr-FR"/>
              <a:t> - </a:t>
            </a:r>
          </a:p>
        </p:txBody>
      </p:sp>
      <p:sp>
        <p:nvSpPr>
          <p:cNvPr id="5" name="Footer Placeholder 4">
            <a:extLst>
              <a:ext uri="{FF2B5EF4-FFF2-40B4-BE49-F238E27FC236}">
                <a16:creationId xmlns:a16="http://schemas.microsoft.com/office/drawing/2014/main" id="{11AF16B6-AFCB-F244-0C2B-24CFA27B9DA4}"/>
              </a:ext>
            </a:extLst>
          </p:cNvPr>
          <p:cNvSpPr>
            <a:spLocks noGrp="1"/>
          </p:cNvSpPr>
          <p:nvPr>
            <p:ph type="ftr" sz="quarter" idx="11"/>
          </p:nvPr>
        </p:nvSpPr>
        <p:spPr/>
        <p:txBody>
          <a:bodyPr/>
          <a:lstStyle/>
          <a:p>
            <a:pPr>
              <a:defRPr/>
            </a:pPr>
            <a:r>
              <a:rPr lang="fr-FR"/>
              <a:t>EURECOM CM</a:t>
            </a:r>
          </a:p>
        </p:txBody>
      </p:sp>
      <p:sp>
        <p:nvSpPr>
          <p:cNvPr id="6" name="Slide Number Placeholder 5">
            <a:extLst>
              <a:ext uri="{FF2B5EF4-FFF2-40B4-BE49-F238E27FC236}">
                <a16:creationId xmlns:a16="http://schemas.microsoft.com/office/drawing/2014/main" id="{477767FE-072C-CA2C-F469-52EF6B17321F}"/>
              </a:ext>
            </a:extLst>
          </p:cNvPr>
          <p:cNvSpPr>
            <a:spLocks noGrp="1"/>
          </p:cNvSpPr>
          <p:nvPr>
            <p:ph type="sldNum" sz="quarter" idx="12"/>
          </p:nvPr>
        </p:nvSpPr>
        <p:spPr/>
        <p:txBody>
          <a:bodyPr/>
          <a:lstStyle/>
          <a:p>
            <a:pPr>
              <a:defRPr/>
            </a:pPr>
            <a:r>
              <a:rPr lang="fr-FR" altLang="en-US"/>
              <a:t>- p </a:t>
            </a:r>
            <a:fld id="{8467945F-14A4-473D-815E-542A28A14452}" type="slidenum">
              <a:rPr lang="fr-FR" altLang="en-US" smtClean="0"/>
              <a:pPr>
                <a:defRPr/>
              </a:pPr>
              <a:t>46</a:t>
            </a:fld>
            <a:r>
              <a:rPr lang="fr-FR" altLang="en-US"/>
              <a:t> </a:t>
            </a:r>
          </a:p>
        </p:txBody>
      </p:sp>
      <p:grpSp>
        <p:nvGrpSpPr>
          <p:cNvPr id="8" name="Group 7">
            <a:extLst>
              <a:ext uri="{FF2B5EF4-FFF2-40B4-BE49-F238E27FC236}">
                <a16:creationId xmlns:a16="http://schemas.microsoft.com/office/drawing/2014/main" id="{E6728AE7-AFBB-FF0F-89AD-A63C77397AF7}"/>
              </a:ext>
            </a:extLst>
          </p:cNvPr>
          <p:cNvGrpSpPr/>
          <p:nvPr/>
        </p:nvGrpSpPr>
        <p:grpSpPr>
          <a:xfrm>
            <a:off x="2518729" y="1933670"/>
            <a:ext cx="503709" cy="2753242"/>
            <a:chOff x="2124075" y="1268710"/>
            <a:chExt cx="503709" cy="2753242"/>
          </a:xfrm>
        </p:grpSpPr>
        <p:sp>
          <p:nvSpPr>
            <p:cNvPr id="25" name="Rectangle: Rounded Corners 24">
              <a:extLst>
                <a:ext uri="{FF2B5EF4-FFF2-40B4-BE49-F238E27FC236}">
                  <a16:creationId xmlns:a16="http://schemas.microsoft.com/office/drawing/2014/main" id="{9EDF4406-B386-ED9C-28CF-6C1D2A3FEF7A}"/>
                </a:ext>
              </a:extLst>
            </p:cNvPr>
            <p:cNvSpPr/>
            <p:nvPr/>
          </p:nvSpPr>
          <p:spPr bwMode="auto">
            <a:xfrm>
              <a:off x="2124075" y="2132856"/>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6" name="Straight Arrow Connector 25">
              <a:extLst>
                <a:ext uri="{FF2B5EF4-FFF2-40B4-BE49-F238E27FC236}">
                  <a16:creationId xmlns:a16="http://schemas.microsoft.com/office/drawing/2014/main" id="{DD00993F-61B1-2E0F-3CAD-C18E3C9060E0}"/>
                </a:ext>
              </a:extLst>
            </p:cNvPr>
            <p:cNvCxnSpPr>
              <a:cxnSpLocks/>
              <a:stCxn id="29" idx="0"/>
              <a:endCxn id="25" idx="2"/>
            </p:cNvCxnSpPr>
            <p:nvPr/>
          </p:nvCxnSpPr>
          <p:spPr bwMode="auto">
            <a:xfrm flipV="1">
              <a:off x="2375929" y="3140968"/>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62C3A421-4D83-F5B5-A8E7-577CDFA4EA8B}"/>
                </a:ext>
              </a:extLst>
            </p:cNvPr>
            <p:cNvCxnSpPr>
              <a:cxnSpLocks/>
              <a:stCxn id="25" idx="0"/>
              <a:endCxn id="28" idx="4"/>
            </p:cNvCxnSpPr>
            <p:nvPr/>
          </p:nvCxnSpPr>
          <p:spPr bwMode="auto">
            <a:xfrm flipH="1" flipV="1">
              <a:off x="2375929" y="1700758"/>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28" name="Oval 27">
              <a:extLst>
                <a:ext uri="{FF2B5EF4-FFF2-40B4-BE49-F238E27FC236}">
                  <a16:creationId xmlns:a16="http://schemas.microsoft.com/office/drawing/2014/main" id="{2FC7646D-0BAA-E2B8-5790-72C388A229F6}"/>
                </a:ext>
              </a:extLst>
            </p:cNvPr>
            <p:cNvSpPr/>
            <p:nvPr/>
          </p:nvSpPr>
          <p:spPr bwMode="auto">
            <a:xfrm>
              <a:off x="2159905" y="1268710"/>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a:extLst>
                <a:ext uri="{FF2B5EF4-FFF2-40B4-BE49-F238E27FC236}">
                  <a16:creationId xmlns:a16="http://schemas.microsoft.com/office/drawing/2014/main" id="{EA7ECF26-46A0-0DD8-B3E0-CC970C3D8A76}"/>
                </a:ext>
              </a:extLst>
            </p:cNvPr>
            <p:cNvSpPr/>
            <p:nvPr/>
          </p:nvSpPr>
          <p:spPr bwMode="auto">
            <a:xfrm>
              <a:off x="2159905" y="3589904"/>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52573EF-DAC7-0E4A-E88E-416862E5FFD5}"/>
                    </a:ext>
                  </a:extLst>
                </p:cNvPr>
                <p:cNvSpPr txBox="1"/>
                <p:nvPr/>
              </p:nvSpPr>
              <p:spPr>
                <a:xfrm>
                  <a:off x="2174913" y="2501002"/>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30" name="TextBox 29">
                  <a:extLst>
                    <a:ext uri="{FF2B5EF4-FFF2-40B4-BE49-F238E27FC236}">
                      <a16:creationId xmlns:a16="http://schemas.microsoft.com/office/drawing/2014/main" id="{452573EF-DAC7-0E4A-E88E-416862E5FFD5}"/>
                    </a:ext>
                  </a:extLst>
                </p:cNvPr>
                <p:cNvSpPr txBox="1">
                  <a:spLocks noRot="1" noChangeAspect="1" noMove="1" noResize="1" noEditPoints="1" noAdjustHandles="1" noChangeArrowheads="1" noChangeShapeType="1" noTextEdit="1"/>
                </p:cNvSpPr>
                <p:nvPr/>
              </p:nvSpPr>
              <p:spPr>
                <a:xfrm>
                  <a:off x="2174913" y="2501002"/>
                  <a:ext cx="406393" cy="276999"/>
                </a:xfrm>
                <a:prstGeom prst="rect">
                  <a:avLst/>
                </a:prstGeom>
                <a:blipFill>
                  <a:blip r:embed="rId2"/>
                  <a:stretch>
                    <a:fillRect l="-13636" r="-12121" b="-869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51D3A9C9-715A-51E7-3555-F351940C9E30}"/>
              </a:ext>
            </a:extLst>
          </p:cNvPr>
          <p:cNvGrpSpPr/>
          <p:nvPr/>
        </p:nvGrpSpPr>
        <p:grpSpPr>
          <a:xfrm>
            <a:off x="3700540" y="1933670"/>
            <a:ext cx="503709" cy="2753242"/>
            <a:chOff x="2124075" y="1268710"/>
            <a:chExt cx="503709" cy="2753242"/>
          </a:xfrm>
        </p:grpSpPr>
        <p:sp>
          <p:nvSpPr>
            <p:cNvPr id="19" name="Rectangle: Rounded Corners 18">
              <a:extLst>
                <a:ext uri="{FF2B5EF4-FFF2-40B4-BE49-F238E27FC236}">
                  <a16:creationId xmlns:a16="http://schemas.microsoft.com/office/drawing/2014/main" id="{E59A53AF-B1FF-5520-0031-E6C82CC2C790}"/>
                </a:ext>
              </a:extLst>
            </p:cNvPr>
            <p:cNvSpPr/>
            <p:nvPr/>
          </p:nvSpPr>
          <p:spPr bwMode="auto">
            <a:xfrm>
              <a:off x="2124075" y="2132856"/>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0" name="Straight Arrow Connector 19">
              <a:extLst>
                <a:ext uri="{FF2B5EF4-FFF2-40B4-BE49-F238E27FC236}">
                  <a16:creationId xmlns:a16="http://schemas.microsoft.com/office/drawing/2014/main" id="{2E871C52-5D58-C9DF-6206-3959A091AB4C}"/>
                </a:ext>
              </a:extLst>
            </p:cNvPr>
            <p:cNvCxnSpPr>
              <a:cxnSpLocks/>
              <a:stCxn id="23" idx="0"/>
              <a:endCxn id="19" idx="2"/>
            </p:cNvCxnSpPr>
            <p:nvPr/>
          </p:nvCxnSpPr>
          <p:spPr bwMode="auto">
            <a:xfrm flipV="1">
              <a:off x="2375929" y="3140968"/>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C7255547-9E6A-9ABA-EF24-5E77DD6438ED}"/>
                </a:ext>
              </a:extLst>
            </p:cNvPr>
            <p:cNvCxnSpPr>
              <a:cxnSpLocks/>
              <a:stCxn id="19" idx="0"/>
              <a:endCxn id="22" idx="4"/>
            </p:cNvCxnSpPr>
            <p:nvPr/>
          </p:nvCxnSpPr>
          <p:spPr bwMode="auto">
            <a:xfrm flipH="1" flipV="1">
              <a:off x="2375929" y="1700758"/>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22" name="Oval 21">
              <a:extLst>
                <a:ext uri="{FF2B5EF4-FFF2-40B4-BE49-F238E27FC236}">
                  <a16:creationId xmlns:a16="http://schemas.microsoft.com/office/drawing/2014/main" id="{E5AA0D5B-B2B7-E050-E72C-774E231A86C1}"/>
                </a:ext>
              </a:extLst>
            </p:cNvPr>
            <p:cNvSpPr/>
            <p:nvPr/>
          </p:nvSpPr>
          <p:spPr bwMode="auto">
            <a:xfrm>
              <a:off x="2159905" y="1268710"/>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Oval 22">
              <a:extLst>
                <a:ext uri="{FF2B5EF4-FFF2-40B4-BE49-F238E27FC236}">
                  <a16:creationId xmlns:a16="http://schemas.microsoft.com/office/drawing/2014/main" id="{EF6B494B-658F-E45A-35EA-60B0F305D00D}"/>
                </a:ext>
              </a:extLst>
            </p:cNvPr>
            <p:cNvSpPr/>
            <p:nvPr/>
          </p:nvSpPr>
          <p:spPr bwMode="auto">
            <a:xfrm>
              <a:off x="2159905" y="3589904"/>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606B15-C492-D7D6-57EA-0A3BDC1E8473}"/>
                    </a:ext>
                  </a:extLst>
                </p:cNvPr>
                <p:cNvSpPr txBox="1"/>
                <p:nvPr/>
              </p:nvSpPr>
              <p:spPr>
                <a:xfrm>
                  <a:off x="2174913" y="2501002"/>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24" name="TextBox 23">
                  <a:extLst>
                    <a:ext uri="{FF2B5EF4-FFF2-40B4-BE49-F238E27FC236}">
                      <a16:creationId xmlns:a16="http://schemas.microsoft.com/office/drawing/2014/main" id="{D4606B15-C492-D7D6-57EA-0A3BDC1E8473}"/>
                    </a:ext>
                  </a:extLst>
                </p:cNvPr>
                <p:cNvSpPr txBox="1">
                  <a:spLocks noRot="1" noChangeAspect="1" noMove="1" noResize="1" noEditPoints="1" noAdjustHandles="1" noChangeArrowheads="1" noChangeShapeType="1" noTextEdit="1"/>
                </p:cNvSpPr>
                <p:nvPr/>
              </p:nvSpPr>
              <p:spPr>
                <a:xfrm>
                  <a:off x="2174913" y="2501002"/>
                  <a:ext cx="406393" cy="276999"/>
                </a:xfrm>
                <a:prstGeom prst="rect">
                  <a:avLst/>
                </a:prstGeom>
                <a:blipFill>
                  <a:blip r:embed="rId3"/>
                  <a:stretch>
                    <a:fillRect l="-11940" r="-11940" b="-8696"/>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6ACFB415-5331-BB6B-CF15-A0BEDB94C6C6}"/>
              </a:ext>
            </a:extLst>
          </p:cNvPr>
          <p:cNvGrpSpPr/>
          <p:nvPr/>
        </p:nvGrpSpPr>
        <p:grpSpPr>
          <a:xfrm>
            <a:off x="4943134" y="1925251"/>
            <a:ext cx="503709" cy="2753242"/>
            <a:chOff x="2124075" y="1268710"/>
            <a:chExt cx="503709" cy="2753242"/>
          </a:xfrm>
        </p:grpSpPr>
        <p:sp>
          <p:nvSpPr>
            <p:cNvPr id="13" name="Rectangle: Rounded Corners 12">
              <a:extLst>
                <a:ext uri="{FF2B5EF4-FFF2-40B4-BE49-F238E27FC236}">
                  <a16:creationId xmlns:a16="http://schemas.microsoft.com/office/drawing/2014/main" id="{569D96D3-3898-AB1E-E7B1-161BCE05E5AE}"/>
                </a:ext>
              </a:extLst>
            </p:cNvPr>
            <p:cNvSpPr/>
            <p:nvPr/>
          </p:nvSpPr>
          <p:spPr bwMode="auto">
            <a:xfrm>
              <a:off x="2124075" y="2132856"/>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4" name="Straight Arrow Connector 13">
              <a:extLst>
                <a:ext uri="{FF2B5EF4-FFF2-40B4-BE49-F238E27FC236}">
                  <a16:creationId xmlns:a16="http://schemas.microsoft.com/office/drawing/2014/main" id="{563438EB-F404-537D-E19B-CDD6264827A1}"/>
                </a:ext>
              </a:extLst>
            </p:cNvPr>
            <p:cNvCxnSpPr>
              <a:cxnSpLocks/>
              <a:stCxn id="17" idx="0"/>
              <a:endCxn id="13" idx="2"/>
            </p:cNvCxnSpPr>
            <p:nvPr/>
          </p:nvCxnSpPr>
          <p:spPr bwMode="auto">
            <a:xfrm flipV="1">
              <a:off x="2375929" y="3140968"/>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92EC4772-8E9C-E270-781C-4CE7BDE415F1}"/>
                </a:ext>
              </a:extLst>
            </p:cNvPr>
            <p:cNvCxnSpPr>
              <a:cxnSpLocks/>
              <a:stCxn id="13" idx="0"/>
              <a:endCxn id="16" idx="4"/>
            </p:cNvCxnSpPr>
            <p:nvPr/>
          </p:nvCxnSpPr>
          <p:spPr bwMode="auto">
            <a:xfrm flipH="1" flipV="1">
              <a:off x="2375929" y="1700758"/>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16" name="Oval 15">
              <a:extLst>
                <a:ext uri="{FF2B5EF4-FFF2-40B4-BE49-F238E27FC236}">
                  <a16:creationId xmlns:a16="http://schemas.microsoft.com/office/drawing/2014/main" id="{B382BF22-3D29-CA68-62C1-342E7E98B282}"/>
                </a:ext>
              </a:extLst>
            </p:cNvPr>
            <p:cNvSpPr/>
            <p:nvPr/>
          </p:nvSpPr>
          <p:spPr bwMode="auto">
            <a:xfrm>
              <a:off x="2159905" y="1268710"/>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a:extLst>
                <a:ext uri="{FF2B5EF4-FFF2-40B4-BE49-F238E27FC236}">
                  <a16:creationId xmlns:a16="http://schemas.microsoft.com/office/drawing/2014/main" id="{31F21367-99A5-14AE-F2D9-560CF16514E4}"/>
                </a:ext>
              </a:extLst>
            </p:cNvPr>
            <p:cNvSpPr/>
            <p:nvPr/>
          </p:nvSpPr>
          <p:spPr bwMode="auto">
            <a:xfrm>
              <a:off x="2159905" y="3589904"/>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484A49-5AE4-9EB8-0E43-502FC7482C9D}"/>
                    </a:ext>
                  </a:extLst>
                </p:cNvPr>
                <p:cNvSpPr txBox="1"/>
                <p:nvPr/>
              </p:nvSpPr>
              <p:spPr>
                <a:xfrm>
                  <a:off x="2174913" y="2501002"/>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18" name="TextBox 17">
                  <a:extLst>
                    <a:ext uri="{FF2B5EF4-FFF2-40B4-BE49-F238E27FC236}">
                      <a16:creationId xmlns:a16="http://schemas.microsoft.com/office/drawing/2014/main" id="{DC484A49-5AE4-9EB8-0E43-502FC7482C9D}"/>
                    </a:ext>
                  </a:extLst>
                </p:cNvPr>
                <p:cNvSpPr txBox="1">
                  <a:spLocks noRot="1" noChangeAspect="1" noMove="1" noResize="1" noEditPoints="1" noAdjustHandles="1" noChangeArrowheads="1" noChangeShapeType="1" noTextEdit="1"/>
                </p:cNvSpPr>
                <p:nvPr/>
              </p:nvSpPr>
              <p:spPr>
                <a:xfrm>
                  <a:off x="2174913" y="2501002"/>
                  <a:ext cx="406393" cy="276999"/>
                </a:xfrm>
                <a:prstGeom prst="rect">
                  <a:avLst/>
                </a:prstGeom>
                <a:blipFill>
                  <a:blip r:embed="rId4"/>
                  <a:stretch>
                    <a:fillRect l="-11940" r="-11940" b="-8889"/>
                  </a:stretch>
                </a:blipFill>
              </p:spPr>
              <p:txBody>
                <a:bodyPr/>
                <a:lstStyle/>
                <a:p>
                  <a:r>
                    <a:rPr lang="en-US">
                      <a:noFill/>
                    </a:rPr>
                    <a:t> </a:t>
                  </a:r>
                </a:p>
              </p:txBody>
            </p:sp>
          </mc:Fallback>
        </mc:AlternateContent>
      </p:grpSp>
      <p:cxnSp>
        <p:nvCxnSpPr>
          <p:cNvPr id="11" name="Straight Arrow Connector 10">
            <a:extLst>
              <a:ext uri="{FF2B5EF4-FFF2-40B4-BE49-F238E27FC236}">
                <a16:creationId xmlns:a16="http://schemas.microsoft.com/office/drawing/2014/main" id="{06955FFF-98D8-EF71-A0A6-3A2D37D62B82}"/>
              </a:ext>
            </a:extLst>
          </p:cNvPr>
          <p:cNvCxnSpPr>
            <a:stCxn id="25" idx="3"/>
            <a:endCxn id="19" idx="1"/>
          </p:cNvCxnSpPr>
          <p:nvPr/>
        </p:nvCxnSpPr>
        <p:spPr bwMode="auto">
          <a:xfrm>
            <a:off x="3022438" y="3301872"/>
            <a:ext cx="67810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DC462652-58DE-612F-9B37-3B6A9C316D13}"/>
              </a:ext>
            </a:extLst>
          </p:cNvPr>
          <p:cNvCxnSpPr>
            <a:stCxn id="19" idx="3"/>
            <a:endCxn id="13" idx="1"/>
          </p:cNvCxnSpPr>
          <p:nvPr/>
        </p:nvCxnSpPr>
        <p:spPr bwMode="auto">
          <a:xfrm flipV="1">
            <a:off x="4204249" y="3293453"/>
            <a:ext cx="738885" cy="8419"/>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31" name="Group 30">
            <a:extLst>
              <a:ext uri="{FF2B5EF4-FFF2-40B4-BE49-F238E27FC236}">
                <a16:creationId xmlns:a16="http://schemas.microsoft.com/office/drawing/2014/main" id="{6B401032-7D76-4815-AEB1-6983FE6CCBDF}"/>
              </a:ext>
            </a:extLst>
          </p:cNvPr>
          <p:cNvGrpSpPr/>
          <p:nvPr/>
        </p:nvGrpSpPr>
        <p:grpSpPr>
          <a:xfrm>
            <a:off x="6143010" y="1916832"/>
            <a:ext cx="503709" cy="2753242"/>
            <a:chOff x="2124075" y="1268710"/>
            <a:chExt cx="503709" cy="2753242"/>
          </a:xfrm>
        </p:grpSpPr>
        <p:sp>
          <p:nvSpPr>
            <p:cNvPr id="32" name="Rectangle: Rounded Corners 31">
              <a:extLst>
                <a:ext uri="{FF2B5EF4-FFF2-40B4-BE49-F238E27FC236}">
                  <a16:creationId xmlns:a16="http://schemas.microsoft.com/office/drawing/2014/main" id="{FAC76492-AD93-CA55-E18D-7159A44B8A05}"/>
                </a:ext>
              </a:extLst>
            </p:cNvPr>
            <p:cNvSpPr/>
            <p:nvPr/>
          </p:nvSpPr>
          <p:spPr bwMode="auto">
            <a:xfrm>
              <a:off x="2124075" y="2132856"/>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8A16EFFA-7898-2095-04FC-A6E11BB58BF7}"/>
                </a:ext>
              </a:extLst>
            </p:cNvPr>
            <p:cNvCxnSpPr>
              <a:cxnSpLocks/>
              <a:stCxn id="36" idx="0"/>
              <a:endCxn id="32" idx="2"/>
            </p:cNvCxnSpPr>
            <p:nvPr/>
          </p:nvCxnSpPr>
          <p:spPr bwMode="auto">
            <a:xfrm flipV="1">
              <a:off x="2375929" y="3140968"/>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5E74B1C1-F1DA-B370-6A3B-36234D8CD2E9}"/>
                </a:ext>
              </a:extLst>
            </p:cNvPr>
            <p:cNvCxnSpPr>
              <a:cxnSpLocks/>
              <a:stCxn id="32" idx="0"/>
              <a:endCxn id="35" idx="4"/>
            </p:cNvCxnSpPr>
            <p:nvPr/>
          </p:nvCxnSpPr>
          <p:spPr bwMode="auto">
            <a:xfrm flipH="1" flipV="1">
              <a:off x="2375929" y="1700758"/>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5" name="Oval 34">
              <a:extLst>
                <a:ext uri="{FF2B5EF4-FFF2-40B4-BE49-F238E27FC236}">
                  <a16:creationId xmlns:a16="http://schemas.microsoft.com/office/drawing/2014/main" id="{37A98075-27D4-377C-5424-CDD540CA0310}"/>
                </a:ext>
              </a:extLst>
            </p:cNvPr>
            <p:cNvSpPr/>
            <p:nvPr/>
          </p:nvSpPr>
          <p:spPr bwMode="auto">
            <a:xfrm>
              <a:off x="2159905" y="1268710"/>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a:extLst>
                <a:ext uri="{FF2B5EF4-FFF2-40B4-BE49-F238E27FC236}">
                  <a16:creationId xmlns:a16="http://schemas.microsoft.com/office/drawing/2014/main" id="{DF71001D-002B-CCD6-4EB9-F1959F3DF21C}"/>
                </a:ext>
              </a:extLst>
            </p:cNvPr>
            <p:cNvSpPr/>
            <p:nvPr/>
          </p:nvSpPr>
          <p:spPr bwMode="auto">
            <a:xfrm>
              <a:off x="2159905" y="3589904"/>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9C11D69-A5E8-F0EF-AD97-C095F2652519}"/>
                    </a:ext>
                  </a:extLst>
                </p:cNvPr>
                <p:cNvSpPr txBox="1"/>
                <p:nvPr/>
              </p:nvSpPr>
              <p:spPr>
                <a:xfrm>
                  <a:off x="2174913" y="2501002"/>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37" name="TextBox 36">
                  <a:extLst>
                    <a:ext uri="{FF2B5EF4-FFF2-40B4-BE49-F238E27FC236}">
                      <a16:creationId xmlns:a16="http://schemas.microsoft.com/office/drawing/2014/main" id="{99C11D69-A5E8-F0EF-AD97-C095F2652519}"/>
                    </a:ext>
                  </a:extLst>
                </p:cNvPr>
                <p:cNvSpPr txBox="1">
                  <a:spLocks noRot="1" noChangeAspect="1" noMove="1" noResize="1" noEditPoints="1" noAdjustHandles="1" noChangeArrowheads="1" noChangeShapeType="1" noTextEdit="1"/>
                </p:cNvSpPr>
                <p:nvPr/>
              </p:nvSpPr>
              <p:spPr>
                <a:xfrm>
                  <a:off x="2174913" y="2501002"/>
                  <a:ext cx="406393" cy="276999"/>
                </a:xfrm>
                <a:prstGeom prst="rect">
                  <a:avLst/>
                </a:prstGeom>
                <a:blipFill>
                  <a:blip r:embed="rId5"/>
                  <a:stretch>
                    <a:fillRect l="-11940" r="-11940" b="-8889"/>
                  </a:stretch>
                </a:blipFill>
              </p:spPr>
              <p:txBody>
                <a:bodyPr/>
                <a:lstStyle/>
                <a:p>
                  <a:r>
                    <a:rPr lang="en-US">
                      <a:noFill/>
                    </a:rPr>
                    <a:t> </a:t>
                  </a:r>
                </a:p>
              </p:txBody>
            </p:sp>
          </mc:Fallback>
        </mc:AlternateContent>
      </p:grpSp>
      <p:cxnSp>
        <p:nvCxnSpPr>
          <p:cNvPr id="38" name="Straight Arrow Connector 37">
            <a:extLst>
              <a:ext uri="{FF2B5EF4-FFF2-40B4-BE49-F238E27FC236}">
                <a16:creationId xmlns:a16="http://schemas.microsoft.com/office/drawing/2014/main" id="{2F904A82-5B0B-8F20-2830-E140B11D09C2}"/>
              </a:ext>
            </a:extLst>
          </p:cNvPr>
          <p:cNvCxnSpPr>
            <a:cxnSpLocks/>
            <a:stCxn id="13" idx="3"/>
            <a:endCxn id="32" idx="1"/>
          </p:cNvCxnSpPr>
          <p:nvPr/>
        </p:nvCxnSpPr>
        <p:spPr bwMode="auto">
          <a:xfrm flipV="1">
            <a:off x="5446843" y="3285034"/>
            <a:ext cx="696167" cy="8419"/>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EF479FA-99F9-B121-BF31-175DCD948436}"/>
                  </a:ext>
                </a:extLst>
              </p:cNvPr>
              <p:cNvSpPr txBox="1"/>
              <p:nvPr/>
            </p:nvSpPr>
            <p:spPr>
              <a:xfrm>
                <a:off x="2673970" y="1982293"/>
                <a:ext cx="2943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0</m:t>
                          </m:r>
                        </m:sub>
                      </m:sSub>
                    </m:oMath>
                  </m:oMathPara>
                </a14:m>
                <a:endParaRPr lang="en-US" dirty="0"/>
              </a:p>
            </p:txBody>
          </p:sp>
        </mc:Choice>
        <mc:Fallback xmlns="">
          <p:sp>
            <p:nvSpPr>
              <p:cNvPr id="42" name="TextBox 41">
                <a:extLst>
                  <a:ext uri="{FF2B5EF4-FFF2-40B4-BE49-F238E27FC236}">
                    <a16:creationId xmlns:a16="http://schemas.microsoft.com/office/drawing/2014/main" id="{FEF479FA-99F9-B121-BF31-175DCD948436}"/>
                  </a:ext>
                </a:extLst>
              </p:cNvPr>
              <p:cNvSpPr txBox="1">
                <a:spLocks noRot="1" noChangeAspect="1" noMove="1" noResize="1" noEditPoints="1" noAdjustHandles="1" noChangeArrowheads="1" noChangeShapeType="1" noTextEdit="1"/>
              </p:cNvSpPr>
              <p:nvPr/>
            </p:nvSpPr>
            <p:spPr>
              <a:xfrm>
                <a:off x="2673970" y="1982293"/>
                <a:ext cx="294311" cy="276999"/>
              </a:xfrm>
              <a:prstGeom prst="rect">
                <a:avLst/>
              </a:prstGeom>
              <a:blipFill>
                <a:blip r:embed="rId6"/>
                <a:stretch>
                  <a:fillRect l="-18750" t="-21739" r="-52083"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934DFF4-0FC6-AEBF-626E-2900BD84C527}"/>
                  </a:ext>
                </a:extLst>
              </p:cNvPr>
              <p:cNvSpPr txBox="1"/>
              <p:nvPr/>
            </p:nvSpPr>
            <p:spPr>
              <a:xfrm>
                <a:off x="2673970" y="4309857"/>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US" dirty="0"/>
              </a:p>
            </p:txBody>
          </p:sp>
        </mc:Choice>
        <mc:Fallback xmlns="">
          <p:sp>
            <p:nvSpPr>
              <p:cNvPr id="43" name="TextBox 42">
                <a:extLst>
                  <a:ext uri="{FF2B5EF4-FFF2-40B4-BE49-F238E27FC236}">
                    <a16:creationId xmlns:a16="http://schemas.microsoft.com/office/drawing/2014/main" id="{C934DFF4-0FC6-AEBF-626E-2900BD84C527}"/>
                  </a:ext>
                </a:extLst>
              </p:cNvPr>
              <p:cNvSpPr txBox="1">
                <a:spLocks noRot="1" noChangeAspect="1" noMove="1" noResize="1" noEditPoints="1" noAdjustHandles="1" noChangeArrowheads="1" noChangeShapeType="1" noTextEdit="1"/>
              </p:cNvSpPr>
              <p:nvPr/>
            </p:nvSpPr>
            <p:spPr>
              <a:xfrm>
                <a:off x="2673970" y="4309857"/>
                <a:ext cx="292644" cy="276999"/>
              </a:xfrm>
              <a:prstGeom prst="rect">
                <a:avLst/>
              </a:prstGeom>
              <a:blipFill>
                <a:blip r:embed="rId7"/>
                <a:stretch>
                  <a:fillRect l="-10417" r="-4167"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FC59C18-7FD5-F1D5-8270-7402F0978DC0}"/>
                  </a:ext>
                </a:extLst>
              </p:cNvPr>
              <p:cNvSpPr txBox="1"/>
              <p:nvPr/>
            </p:nvSpPr>
            <p:spPr>
              <a:xfrm>
                <a:off x="3842232" y="1982293"/>
                <a:ext cx="2889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1</m:t>
                          </m:r>
                        </m:sub>
                      </m:sSub>
                    </m:oMath>
                  </m:oMathPara>
                </a14:m>
                <a:endParaRPr lang="en-US" dirty="0"/>
              </a:p>
            </p:txBody>
          </p:sp>
        </mc:Choice>
        <mc:Fallback xmlns="">
          <p:sp>
            <p:nvSpPr>
              <p:cNvPr id="44" name="TextBox 43">
                <a:extLst>
                  <a:ext uri="{FF2B5EF4-FFF2-40B4-BE49-F238E27FC236}">
                    <a16:creationId xmlns:a16="http://schemas.microsoft.com/office/drawing/2014/main" id="{8FC59C18-7FD5-F1D5-8270-7402F0978DC0}"/>
                  </a:ext>
                </a:extLst>
              </p:cNvPr>
              <p:cNvSpPr txBox="1">
                <a:spLocks noRot="1" noChangeAspect="1" noMove="1" noResize="1" noEditPoints="1" noAdjustHandles="1" noChangeArrowheads="1" noChangeShapeType="1" noTextEdit="1"/>
              </p:cNvSpPr>
              <p:nvPr/>
            </p:nvSpPr>
            <p:spPr>
              <a:xfrm>
                <a:off x="3842232" y="1982293"/>
                <a:ext cx="288989" cy="276999"/>
              </a:xfrm>
              <a:prstGeom prst="rect">
                <a:avLst/>
              </a:prstGeom>
              <a:blipFill>
                <a:blip r:embed="rId8"/>
                <a:stretch>
                  <a:fillRect l="-18750" t="-21739" r="-52083"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A4A92A4-705D-640D-8B5C-21C828390CC4}"/>
                  </a:ext>
                </a:extLst>
              </p:cNvPr>
              <p:cNvSpPr txBox="1"/>
              <p:nvPr/>
            </p:nvSpPr>
            <p:spPr>
              <a:xfrm>
                <a:off x="3842232" y="4309857"/>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45" name="TextBox 44">
                <a:extLst>
                  <a:ext uri="{FF2B5EF4-FFF2-40B4-BE49-F238E27FC236}">
                    <a16:creationId xmlns:a16="http://schemas.microsoft.com/office/drawing/2014/main" id="{6A4A92A4-705D-640D-8B5C-21C828390CC4}"/>
                  </a:ext>
                </a:extLst>
              </p:cNvPr>
              <p:cNvSpPr txBox="1">
                <a:spLocks noRot="1" noChangeAspect="1" noMove="1" noResize="1" noEditPoints="1" noAdjustHandles="1" noChangeArrowheads="1" noChangeShapeType="1" noTextEdit="1"/>
              </p:cNvSpPr>
              <p:nvPr/>
            </p:nvSpPr>
            <p:spPr>
              <a:xfrm>
                <a:off x="3842232" y="4309857"/>
                <a:ext cx="287323" cy="276999"/>
              </a:xfrm>
              <a:prstGeom prst="rect">
                <a:avLst/>
              </a:prstGeom>
              <a:blipFill>
                <a:blip r:embed="rId9"/>
                <a:stretch>
                  <a:fillRect l="-10638" r="-6383"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39F240D-5356-1D64-317B-8E98452C619C}"/>
                  </a:ext>
                </a:extLst>
              </p:cNvPr>
              <p:cNvSpPr txBox="1"/>
              <p:nvPr/>
            </p:nvSpPr>
            <p:spPr>
              <a:xfrm>
                <a:off x="5089289" y="1982293"/>
                <a:ext cx="2943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2</m:t>
                          </m:r>
                        </m:sub>
                      </m:sSub>
                    </m:oMath>
                  </m:oMathPara>
                </a14:m>
                <a:endParaRPr lang="en-US" dirty="0"/>
              </a:p>
            </p:txBody>
          </p:sp>
        </mc:Choice>
        <mc:Fallback xmlns="">
          <p:sp>
            <p:nvSpPr>
              <p:cNvPr id="46" name="TextBox 45">
                <a:extLst>
                  <a:ext uri="{FF2B5EF4-FFF2-40B4-BE49-F238E27FC236}">
                    <a16:creationId xmlns:a16="http://schemas.microsoft.com/office/drawing/2014/main" id="{E39F240D-5356-1D64-317B-8E98452C619C}"/>
                  </a:ext>
                </a:extLst>
              </p:cNvPr>
              <p:cNvSpPr txBox="1">
                <a:spLocks noRot="1" noChangeAspect="1" noMove="1" noResize="1" noEditPoints="1" noAdjustHandles="1" noChangeArrowheads="1" noChangeShapeType="1" noTextEdit="1"/>
              </p:cNvSpPr>
              <p:nvPr/>
            </p:nvSpPr>
            <p:spPr>
              <a:xfrm>
                <a:off x="5089289" y="1982293"/>
                <a:ext cx="294311" cy="276999"/>
              </a:xfrm>
              <a:prstGeom prst="rect">
                <a:avLst/>
              </a:prstGeom>
              <a:blipFill>
                <a:blip r:embed="rId10"/>
                <a:stretch>
                  <a:fillRect l="-18750" t="-21739" r="-52083"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B983B0D-6F14-43F3-2898-FCB85951A071}"/>
                  </a:ext>
                </a:extLst>
              </p:cNvPr>
              <p:cNvSpPr txBox="1"/>
              <p:nvPr/>
            </p:nvSpPr>
            <p:spPr>
              <a:xfrm>
                <a:off x="5089289" y="4309857"/>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47" name="TextBox 46">
                <a:extLst>
                  <a:ext uri="{FF2B5EF4-FFF2-40B4-BE49-F238E27FC236}">
                    <a16:creationId xmlns:a16="http://schemas.microsoft.com/office/drawing/2014/main" id="{0B983B0D-6F14-43F3-2898-FCB85951A071}"/>
                  </a:ext>
                </a:extLst>
              </p:cNvPr>
              <p:cNvSpPr txBox="1">
                <a:spLocks noRot="1" noChangeAspect="1" noMove="1" noResize="1" noEditPoints="1" noAdjustHandles="1" noChangeArrowheads="1" noChangeShapeType="1" noTextEdit="1"/>
              </p:cNvSpPr>
              <p:nvPr/>
            </p:nvSpPr>
            <p:spPr>
              <a:xfrm>
                <a:off x="5089289" y="4309857"/>
                <a:ext cx="292644" cy="276999"/>
              </a:xfrm>
              <a:prstGeom prst="rect">
                <a:avLst/>
              </a:prstGeom>
              <a:blipFill>
                <a:blip r:embed="rId11"/>
                <a:stretch>
                  <a:fillRect l="-10417" r="-4167"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DD2CBC5-47A4-2767-5681-3FB86ABDEA34}"/>
                  </a:ext>
                </a:extLst>
              </p:cNvPr>
              <p:cNvSpPr txBox="1"/>
              <p:nvPr/>
            </p:nvSpPr>
            <p:spPr>
              <a:xfrm>
                <a:off x="6292227" y="1933670"/>
                <a:ext cx="2943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3</m:t>
                          </m:r>
                        </m:sub>
                      </m:sSub>
                    </m:oMath>
                  </m:oMathPara>
                </a14:m>
                <a:endParaRPr lang="en-US" dirty="0"/>
              </a:p>
            </p:txBody>
          </p:sp>
        </mc:Choice>
        <mc:Fallback xmlns="">
          <p:sp>
            <p:nvSpPr>
              <p:cNvPr id="48" name="TextBox 47">
                <a:extLst>
                  <a:ext uri="{FF2B5EF4-FFF2-40B4-BE49-F238E27FC236}">
                    <a16:creationId xmlns:a16="http://schemas.microsoft.com/office/drawing/2014/main" id="{7DD2CBC5-47A4-2767-5681-3FB86ABDEA34}"/>
                  </a:ext>
                </a:extLst>
              </p:cNvPr>
              <p:cNvSpPr txBox="1">
                <a:spLocks noRot="1" noChangeAspect="1" noMove="1" noResize="1" noEditPoints="1" noAdjustHandles="1" noChangeArrowheads="1" noChangeShapeType="1" noTextEdit="1"/>
              </p:cNvSpPr>
              <p:nvPr/>
            </p:nvSpPr>
            <p:spPr>
              <a:xfrm>
                <a:off x="6292227" y="1933670"/>
                <a:ext cx="294311" cy="276999"/>
              </a:xfrm>
              <a:prstGeom prst="rect">
                <a:avLst/>
              </a:prstGeom>
              <a:blipFill>
                <a:blip r:embed="rId12"/>
                <a:stretch>
                  <a:fillRect l="-18750" t="-21739" r="-541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992EBCE-EA71-AC1C-0F73-0956C1A76922}"/>
                  </a:ext>
                </a:extLst>
              </p:cNvPr>
              <p:cNvSpPr txBox="1"/>
              <p:nvPr/>
            </p:nvSpPr>
            <p:spPr>
              <a:xfrm>
                <a:off x="6292227" y="4261234"/>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49" name="TextBox 48">
                <a:extLst>
                  <a:ext uri="{FF2B5EF4-FFF2-40B4-BE49-F238E27FC236}">
                    <a16:creationId xmlns:a16="http://schemas.microsoft.com/office/drawing/2014/main" id="{E992EBCE-EA71-AC1C-0F73-0956C1A76922}"/>
                  </a:ext>
                </a:extLst>
              </p:cNvPr>
              <p:cNvSpPr txBox="1">
                <a:spLocks noRot="1" noChangeAspect="1" noMove="1" noResize="1" noEditPoints="1" noAdjustHandles="1" noChangeArrowheads="1" noChangeShapeType="1" noTextEdit="1"/>
              </p:cNvSpPr>
              <p:nvPr/>
            </p:nvSpPr>
            <p:spPr>
              <a:xfrm>
                <a:off x="6292227" y="4261234"/>
                <a:ext cx="292644" cy="276999"/>
              </a:xfrm>
              <a:prstGeom prst="rect">
                <a:avLst/>
              </a:prstGeom>
              <a:blipFill>
                <a:blip r:embed="rId13"/>
                <a:stretch>
                  <a:fillRect l="-10417" r="-625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6E3B134-912A-70F7-CEF7-580F1386701C}"/>
                  </a:ext>
                </a:extLst>
              </p:cNvPr>
              <p:cNvSpPr txBox="1"/>
              <p:nvPr/>
            </p:nvSpPr>
            <p:spPr>
              <a:xfrm>
                <a:off x="683568" y="5445224"/>
                <a:ext cx="11100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oMath>
                  </m:oMathPara>
                </a14:m>
                <a:endParaRPr lang="en-US" dirty="0"/>
              </a:p>
            </p:txBody>
          </p:sp>
        </mc:Choice>
        <mc:Fallback xmlns="">
          <p:sp>
            <p:nvSpPr>
              <p:cNvPr id="52" name="TextBox 51">
                <a:extLst>
                  <a:ext uri="{FF2B5EF4-FFF2-40B4-BE49-F238E27FC236}">
                    <a16:creationId xmlns:a16="http://schemas.microsoft.com/office/drawing/2014/main" id="{D6E3B134-912A-70F7-CEF7-580F1386701C}"/>
                  </a:ext>
                </a:extLst>
              </p:cNvPr>
              <p:cNvSpPr txBox="1">
                <a:spLocks noRot="1" noChangeAspect="1" noMove="1" noResize="1" noEditPoints="1" noAdjustHandles="1" noChangeArrowheads="1" noChangeShapeType="1" noTextEdit="1"/>
              </p:cNvSpPr>
              <p:nvPr/>
            </p:nvSpPr>
            <p:spPr>
              <a:xfrm>
                <a:off x="683568" y="5445224"/>
                <a:ext cx="1110047" cy="276999"/>
              </a:xfrm>
              <a:prstGeom prst="rect">
                <a:avLst/>
              </a:prstGeom>
              <a:blipFill>
                <a:blip r:embed="rId14"/>
                <a:stretch>
                  <a:fillRect l="-4396" t="-2173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2C19CD7-36F6-E795-B546-A9395BAAF19C}"/>
                  </a:ext>
                </a:extLst>
              </p:cNvPr>
              <p:cNvSpPr txBox="1"/>
              <p:nvPr/>
            </p:nvSpPr>
            <p:spPr>
              <a:xfrm>
                <a:off x="3203575" y="5443384"/>
                <a:ext cx="16322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oMath>
                  </m:oMathPara>
                </a14:m>
                <a:endParaRPr lang="en-US" dirty="0"/>
              </a:p>
            </p:txBody>
          </p:sp>
        </mc:Choice>
        <mc:Fallback xmlns="">
          <p:sp>
            <p:nvSpPr>
              <p:cNvPr id="53" name="TextBox 52">
                <a:extLst>
                  <a:ext uri="{FF2B5EF4-FFF2-40B4-BE49-F238E27FC236}">
                    <a16:creationId xmlns:a16="http://schemas.microsoft.com/office/drawing/2014/main" id="{D2C19CD7-36F6-E795-B546-A9395BAAF19C}"/>
                  </a:ext>
                </a:extLst>
              </p:cNvPr>
              <p:cNvSpPr txBox="1">
                <a:spLocks noRot="1" noChangeAspect="1" noMove="1" noResize="1" noEditPoints="1" noAdjustHandles="1" noChangeArrowheads="1" noChangeShapeType="1" noTextEdit="1"/>
              </p:cNvSpPr>
              <p:nvPr/>
            </p:nvSpPr>
            <p:spPr>
              <a:xfrm>
                <a:off x="3203575" y="5443384"/>
                <a:ext cx="1632242" cy="276999"/>
              </a:xfrm>
              <a:prstGeom prst="rect">
                <a:avLst/>
              </a:prstGeom>
              <a:blipFill>
                <a:blip r:embed="rId15"/>
                <a:stretch>
                  <a:fillRect l="-2996" t="-24444" b="-37778"/>
                </a:stretch>
              </a:blipFill>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D17F70A2-D538-4DAF-80F1-7DA32AE43121}"/>
              </a:ext>
            </a:extLst>
          </p:cNvPr>
          <p:cNvCxnSpPr>
            <a:stCxn id="52" idx="3"/>
            <a:endCxn id="53" idx="1"/>
          </p:cNvCxnSpPr>
          <p:nvPr/>
        </p:nvCxnSpPr>
        <p:spPr bwMode="auto">
          <a:xfrm flipV="1">
            <a:off x="1793615" y="5581884"/>
            <a:ext cx="1409960" cy="18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7" name="TextBox 56">
            <a:extLst>
              <a:ext uri="{FF2B5EF4-FFF2-40B4-BE49-F238E27FC236}">
                <a16:creationId xmlns:a16="http://schemas.microsoft.com/office/drawing/2014/main" id="{EB7676A6-FEB4-A0E8-734E-44DDB50726FD}"/>
              </a:ext>
            </a:extLst>
          </p:cNvPr>
          <p:cNvSpPr txBox="1"/>
          <p:nvPr/>
        </p:nvSpPr>
        <p:spPr>
          <a:xfrm>
            <a:off x="1830079" y="5258481"/>
            <a:ext cx="1377300" cy="369332"/>
          </a:xfrm>
          <a:prstGeom prst="rect">
            <a:avLst/>
          </a:prstGeom>
          <a:noFill/>
        </p:spPr>
        <p:txBody>
          <a:bodyPr wrap="none" rtlCol="0">
            <a:spAutoFit/>
          </a:bodyPr>
          <a:lstStyle/>
          <a:p>
            <a:r>
              <a:rPr lang="en-US" dirty="0"/>
              <a:t>Recurrence</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63AC5DF-E929-4A81-3918-55D99C435240}"/>
                  </a:ext>
                </a:extLst>
              </p:cNvPr>
              <p:cNvSpPr txBox="1"/>
              <p:nvPr/>
            </p:nvSpPr>
            <p:spPr>
              <a:xfrm>
                <a:off x="3068916" y="2924121"/>
                <a:ext cx="503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p:txBody>
          </p:sp>
        </mc:Choice>
        <mc:Fallback xmlns="">
          <p:sp>
            <p:nvSpPr>
              <p:cNvPr id="59" name="TextBox 58">
                <a:extLst>
                  <a:ext uri="{FF2B5EF4-FFF2-40B4-BE49-F238E27FC236}">
                    <a16:creationId xmlns:a16="http://schemas.microsoft.com/office/drawing/2014/main" id="{663AC5DF-E929-4A81-3918-55D99C435240}"/>
                  </a:ext>
                </a:extLst>
              </p:cNvPr>
              <p:cNvSpPr txBox="1">
                <a:spLocks noRot="1" noChangeAspect="1" noMove="1" noResize="1" noEditPoints="1" noAdjustHandles="1" noChangeArrowheads="1" noChangeShapeType="1" noTextEdit="1"/>
              </p:cNvSpPr>
              <p:nvPr/>
            </p:nvSpPr>
            <p:spPr>
              <a:xfrm>
                <a:off x="3068916" y="2924121"/>
                <a:ext cx="503710" cy="369332"/>
              </a:xfrm>
              <a:prstGeom prst="rect">
                <a:avLst/>
              </a:prstGeom>
              <a:blipFill>
                <a:blip r:embed="rId16"/>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70ECC-ACA8-1068-8D75-E3D2FB3EED3A}"/>
                  </a:ext>
                </a:extLst>
              </p:cNvPr>
              <p:cNvSpPr txBox="1"/>
              <p:nvPr/>
            </p:nvSpPr>
            <p:spPr>
              <a:xfrm>
                <a:off x="4321836" y="2856759"/>
                <a:ext cx="503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p:txBody>
          </p:sp>
        </mc:Choice>
        <mc:Fallback xmlns="">
          <p:sp>
            <p:nvSpPr>
              <p:cNvPr id="61" name="TextBox 60">
                <a:extLst>
                  <a:ext uri="{FF2B5EF4-FFF2-40B4-BE49-F238E27FC236}">
                    <a16:creationId xmlns:a16="http://schemas.microsoft.com/office/drawing/2014/main" id="{5A970ECC-ACA8-1068-8D75-E3D2FB3EED3A}"/>
                  </a:ext>
                </a:extLst>
              </p:cNvPr>
              <p:cNvSpPr txBox="1">
                <a:spLocks noRot="1" noChangeAspect="1" noMove="1" noResize="1" noEditPoints="1" noAdjustHandles="1" noChangeArrowheads="1" noChangeShapeType="1" noTextEdit="1"/>
              </p:cNvSpPr>
              <p:nvPr/>
            </p:nvSpPr>
            <p:spPr>
              <a:xfrm>
                <a:off x="4321836" y="2856759"/>
                <a:ext cx="503710" cy="369332"/>
              </a:xfrm>
              <a:prstGeom prst="rect">
                <a:avLst/>
              </a:prstGeom>
              <a:blipFill>
                <a:blip r:embed="rId17"/>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84347AA-DE22-BCC0-8F2D-2FDDC80001B1}"/>
                  </a:ext>
                </a:extLst>
              </p:cNvPr>
              <p:cNvSpPr txBox="1"/>
              <p:nvPr/>
            </p:nvSpPr>
            <p:spPr>
              <a:xfrm>
                <a:off x="5564430" y="2856759"/>
                <a:ext cx="503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p:txBody>
          </p:sp>
        </mc:Choice>
        <mc:Fallback xmlns="">
          <p:sp>
            <p:nvSpPr>
              <p:cNvPr id="62" name="TextBox 61">
                <a:extLst>
                  <a:ext uri="{FF2B5EF4-FFF2-40B4-BE49-F238E27FC236}">
                    <a16:creationId xmlns:a16="http://schemas.microsoft.com/office/drawing/2014/main" id="{684347AA-DE22-BCC0-8F2D-2FDDC80001B1}"/>
                  </a:ext>
                </a:extLst>
              </p:cNvPr>
              <p:cNvSpPr txBox="1">
                <a:spLocks noRot="1" noChangeAspect="1" noMove="1" noResize="1" noEditPoints="1" noAdjustHandles="1" noChangeArrowheads="1" noChangeShapeType="1" noTextEdit="1"/>
              </p:cNvSpPr>
              <p:nvPr/>
            </p:nvSpPr>
            <p:spPr>
              <a:xfrm>
                <a:off x="5564430" y="2856759"/>
                <a:ext cx="503710" cy="369332"/>
              </a:xfrm>
              <a:prstGeom prst="rect">
                <a:avLst/>
              </a:prstGeom>
              <a:blipFill>
                <a:blip r:embed="rId18"/>
                <a:stretch>
                  <a:fillRect b="-1667"/>
                </a:stretch>
              </a:blipFill>
            </p:spPr>
            <p:txBody>
              <a:bodyPr/>
              <a:lstStyle/>
              <a:p>
                <a:r>
                  <a:rPr lang="en-US">
                    <a:noFill/>
                  </a:rPr>
                  <a:t> </a:t>
                </a:r>
              </a:p>
            </p:txBody>
          </p:sp>
        </mc:Fallback>
      </mc:AlternateContent>
      <p:grpSp>
        <p:nvGrpSpPr>
          <p:cNvPr id="3" name="Group 2"/>
          <p:cNvGrpSpPr/>
          <p:nvPr/>
        </p:nvGrpSpPr>
        <p:grpSpPr>
          <a:xfrm>
            <a:off x="4427984" y="5720383"/>
            <a:ext cx="2011336" cy="533966"/>
            <a:chOff x="4427984" y="5720383"/>
            <a:chExt cx="2011336" cy="533966"/>
          </a:xfrm>
        </p:grpSpPr>
        <p:sp>
          <p:nvSpPr>
            <p:cNvPr id="63" name="TextBox 62">
              <a:extLst>
                <a:ext uri="{FF2B5EF4-FFF2-40B4-BE49-F238E27FC236}">
                  <a16:creationId xmlns:a16="http://schemas.microsoft.com/office/drawing/2014/main" id="{FAB66B0D-5B6B-39B4-1845-3828E7AA64CC}"/>
                </a:ext>
              </a:extLst>
            </p:cNvPr>
            <p:cNvSpPr txBox="1"/>
            <p:nvPr/>
          </p:nvSpPr>
          <p:spPr>
            <a:xfrm>
              <a:off x="4920956" y="5885017"/>
              <a:ext cx="1518364" cy="369332"/>
            </a:xfrm>
            <a:prstGeom prst="rect">
              <a:avLst/>
            </a:prstGeom>
            <a:noFill/>
          </p:spPr>
          <p:txBody>
            <a:bodyPr wrap="none" rtlCol="0">
              <a:spAutoFit/>
            </a:bodyPr>
            <a:lstStyle/>
            <a:p>
              <a:r>
                <a:rPr lang="en-US" dirty="0">
                  <a:solidFill>
                    <a:srgbClr val="0070C0"/>
                  </a:solidFill>
                </a:rPr>
                <a:t>past memory</a:t>
              </a:r>
            </a:p>
          </p:txBody>
        </p:sp>
        <p:cxnSp>
          <p:nvCxnSpPr>
            <p:cNvPr id="65" name="Straight Arrow Connector 64">
              <a:extLst>
                <a:ext uri="{FF2B5EF4-FFF2-40B4-BE49-F238E27FC236}">
                  <a16:creationId xmlns:a16="http://schemas.microsoft.com/office/drawing/2014/main" id="{08B39F2B-2D9A-7C10-29AF-C77775C7B43B}"/>
                </a:ext>
              </a:extLst>
            </p:cNvPr>
            <p:cNvCxnSpPr>
              <a:stCxn id="63" idx="1"/>
            </p:cNvCxnSpPr>
            <p:nvPr/>
          </p:nvCxnSpPr>
          <p:spPr bwMode="auto">
            <a:xfrm flipH="1" flipV="1">
              <a:off x="4427984" y="5720383"/>
              <a:ext cx="492972" cy="3493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363768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par>
                                <p:cTn id="30" presetID="10" presetClass="entr" presetSubtype="0" fill="hold"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7" grpId="0"/>
      <p:bldP spid="59" grpId="0"/>
      <p:bldP spid="61" grpId="0"/>
      <p:bldP spid="6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E33F3-1322-BEB8-D8EA-C72305007B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84E8F1-E0AF-0A09-4BFC-63C7E0B8E155}"/>
              </a:ext>
            </a:extLst>
          </p:cNvPr>
          <p:cNvSpPr>
            <a:spLocks noGrp="1"/>
          </p:cNvSpPr>
          <p:nvPr>
            <p:ph type="title"/>
          </p:nvPr>
        </p:nvSpPr>
        <p:spPr/>
        <p:txBody>
          <a:bodyPr/>
          <a:lstStyle/>
          <a:p>
            <a:r>
              <a:rPr lang="en-US" dirty="0"/>
              <a:t>Recurrent Neural Network</a:t>
            </a:r>
          </a:p>
        </p:txBody>
      </p:sp>
      <p:sp>
        <p:nvSpPr>
          <p:cNvPr id="4" name="Date Placeholder 3">
            <a:extLst>
              <a:ext uri="{FF2B5EF4-FFF2-40B4-BE49-F238E27FC236}">
                <a16:creationId xmlns:a16="http://schemas.microsoft.com/office/drawing/2014/main" id="{5EFA3B17-B9CD-A242-43C3-969573C2DAF0}"/>
              </a:ext>
            </a:extLst>
          </p:cNvPr>
          <p:cNvSpPr>
            <a:spLocks noGrp="1"/>
          </p:cNvSpPr>
          <p:nvPr>
            <p:ph type="dt" sz="half" idx="10"/>
          </p:nvPr>
        </p:nvSpPr>
        <p:spPr/>
        <p:txBody>
          <a:bodyPr/>
          <a:lstStyle/>
          <a:p>
            <a:pPr>
              <a:defRPr/>
            </a:pPr>
            <a:fld id="{41EC21DF-EB37-4B42-8C13-F989E9C1BF4F}" type="datetime1">
              <a:rPr lang="fr-FR" smtClean="0"/>
              <a:pPr>
                <a:defRPr/>
              </a:pPr>
              <a:t>05/03/2024</a:t>
            </a:fld>
            <a:r>
              <a:rPr lang="fr-FR"/>
              <a:t> - </a:t>
            </a:r>
          </a:p>
        </p:txBody>
      </p:sp>
      <p:sp>
        <p:nvSpPr>
          <p:cNvPr id="5" name="Footer Placeholder 4">
            <a:extLst>
              <a:ext uri="{FF2B5EF4-FFF2-40B4-BE49-F238E27FC236}">
                <a16:creationId xmlns:a16="http://schemas.microsoft.com/office/drawing/2014/main" id="{66EF0FC8-BA32-367E-0F5D-897D4BF44EA5}"/>
              </a:ext>
            </a:extLst>
          </p:cNvPr>
          <p:cNvSpPr>
            <a:spLocks noGrp="1"/>
          </p:cNvSpPr>
          <p:nvPr>
            <p:ph type="ftr" sz="quarter" idx="11"/>
          </p:nvPr>
        </p:nvSpPr>
        <p:spPr/>
        <p:txBody>
          <a:bodyPr/>
          <a:lstStyle/>
          <a:p>
            <a:pPr>
              <a:defRPr/>
            </a:pPr>
            <a:r>
              <a:rPr lang="fr-FR"/>
              <a:t>EURECOM CM</a:t>
            </a:r>
          </a:p>
        </p:txBody>
      </p:sp>
      <p:sp>
        <p:nvSpPr>
          <p:cNvPr id="6" name="Slide Number Placeholder 5">
            <a:extLst>
              <a:ext uri="{FF2B5EF4-FFF2-40B4-BE49-F238E27FC236}">
                <a16:creationId xmlns:a16="http://schemas.microsoft.com/office/drawing/2014/main" id="{AC9A16B8-6EBA-B012-6611-31D4A0468C5E}"/>
              </a:ext>
            </a:extLst>
          </p:cNvPr>
          <p:cNvSpPr>
            <a:spLocks noGrp="1"/>
          </p:cNvSpPr>
          <p:nvPr>
            <p:ph type="sldNum" sz="quarter" idx="12"/>
          </p:nvPr>
        </p:nvSpPr>
        <p:spPr/>
        <p:txBody>
          <a:bodyPr/>
          <a:lstStyle/>
          <a:p>
            <a:pPr>
              <a:defRPr/>
            </a:pPr>
            <a:r>
              <a:rPr lang="fr-FR" altLang="en-US"/>
              <a:t>- p </a:t>
            </a:r>
            <a:fld id="{8467945F-14A4-473D-815E-542A28A14452}" type="slidenum">
              <a:rPr lang="fr-FR" altLang="en-US" smtClean="0"/>
              <a:pPr>
                <a:defRPr/>
              </a:pPr>
              <a:t>47</a:t>
            </a:fld>
            <a:r>
              <a:rPr lang="fr-FR" altLang="en-US"/>
              <a:t> </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29DA449-2E86-B845-79BC-FA60F7F1BEC4}"/>
                  </a:ext>
                </a:extLst>
              </p:cNvPr>
              <p:cNvSpPr txBox="1"/>
              <p:nvPr/>
            </p:nvSpPr>
            <p:spPr>
              <a:xfrm>
                <a:off x="3923927" y="2081309"/>
                <a:ext cx="17674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oMath>
                  </m:oMathPara>
                </a14:m>
                <a:endParaRPr lang="en-US" dirty="0"/>
              </a:p>
            </p:txBody>
          </p:sp>
        </mc:Choice>
        <mc:Fallback xmlns="">
          <p:sp>
            <p:nvSpPr>
              <p:cNvPr id="53" name="TextBox 52">
                <a:extLst>
                  <a:ext uri="{FF2B5EF4-FFF2-40B4-BE49-F238E27FC236}">
                    <a16:creationId xmlns:a16="http://schemas.microsoft.com/office/drawing/2014/main" id="{429DA449-2E86-B845-79BC-FA60F7F1BEC4}"/>
                  </a:ext>
                </a:extLst>
              </p:cNvPr>
              <p:cNvSpPr txBox="1">
                <a:spLocks noRot="1" noChangeAspect="1" noMove="1" noResize="1" noEditPoints="1" noAdjustHandles="1" noChangeArrowheads="1" noChangeShapeType="1" noTextEdit="1"/>
              </p:cNvSpPr>
              <p:nvPr/>
            </p:nvSpPr>
            <p:spPr>
              <a:xfrm>
                <a:off x="3923927" y="2081309"/>
                <a:ext cx="1767407" cy="276999"/>
              </a:xfrm>
              <a:prstGeom prst="rect">
                <a:avLst/>
              </a:prstGeom>
              <a:blipFill>
                <a:blip r:embed="rId2"/>
                <a:stretch>
                  <a:fillRect l="-275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2CC3526-3A99-20AA-A2F6-80201512B144}"/>
                  </a:ext>
                </a:extLst>
              </p:cNvPr>
              <p:cNvSpPr txBox="1"/>
              <p:nvPr/>
            </p:nvSpPr>
            <p:spPr>
              <a:xfrm>
                <a:off x="3475150" y="2906816"/>
                <a:ext cx="2664960"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hh</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e>
                      </m:d>
                    </m:oMath>
                  </m:oMathPara>
                </a14:m>
                <a:endParaRPr lang="en-US" dirty="0"/>
              </a:p>
            </p:txBody>
          </p:sp>
        </mc:Choice>
        <mc:Fallback xmlns="">
          <p:sp>
            <p:nvSpPr>
              <p:cNvPr id="77" name="TextBox 76">
                <a:extLst>
                  <a:ext uri="{FF2B5EF4-FFF2-40B4-BE49-F238E27FC236}">
                    <a16:creationId xmlns:a16="http://schemas.microsoft.com/office/drawing/2014/main" id="{12CC3526-3A99-20AA-A2F6-80201512B144}"/>
                  </a:ext>
                </a:extLst>
              </p:cNvPr>
              <p:cNvSpPr txBox="1">
                <a:spLocks noRot="1" noChangeAspect="1" noMove="1" noResize="1" noEditPoints="1" noAdjustHandles="1" noChangeArrowheads="1" noChangeShapeType="1" noTextEdit="1"/>
              </p:cNvSpPr>
              <p:nvPr/>
            </p:nvSpPr>
            <p:spPr>
              <a:xfrm>
                <a:off x="3475150" y="2906816"/>
                <a:ext cx="2664960" cy="312650"/>
              </a:xfrm>
              <a:prstGeom prst="rect">
                <a:avLst/>
              </a:prstGeom>
              <a:blipFill>
                <a:blip r:embed="rId3"/>
                <a:stretch>
                  <a:fillRect l="-1373" b="-27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DEACDA1C-24E8-F26F-742A-24DF8EFB5045}"/>
                  </a:ext>
                </a:extLst>
              </p:cNvPr>
              <p:cNvSpPr txBox="1"/>
              <p:nvPr/>
            </p:nvSpPr>
            <p:spPr>
              <a:xfrm>
                <a:off x="3923927" y="3781827"/>
                <a:ext cx="1206356" cy="3190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b="0" i="1" smtClean="0">
                              <a:latin typeface="Cambria Math" panose="02040503050406030204" pitchFamily="18" charset="0"/>
                            </a:rPr>
                            <m:t>h𝑦</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oMath>
                  </m:oMathPara>
                </a14:m>
                <a:endParaRPr lang="en-US" dirty="0"/>
              </a:p>
            </p:txBody>
          </p:sp>
        </mc:Choice>
        <mc:Fallback xmlns="">
          <p:sp>
            <p:nvSpPr>
              <p:cNvPr id="79" name="TextBox 78">
                <a:extLst>
                  <a:ext uri="{FF2B5EF4-FFF2-40B4-BE49-F238E27FC236}">
                    <a16:creationId xmlns:a16="http://schemas.microsoft.com/office/drawing/2014/main" id="{DEACDA1C-24E8-F26F-742A-24DF8EFB5045}"/>
                  </a:ext>
                </a:extLst>
              </p:cNvPr>
              <p:cNvSpPr txBox="1">
                <a:spLocks noRot="1" noChangeAspect="1" noMove="1" noResize="1" noEditPoints="1" noAdjustHandles="1" noChangeArrowheads="1" noChangeShapeType="1" noTextEdit="1"/>
              </p:cNvSpPr>
              <p:nvPr/>
            </p:nvSpPr>
            <p:spPr>
              <a:xfrm>
                <a:off x="3923927" y="3781827"/>
                <a:ext cx="1206356" cy="319062"/>
              </a:xfrm>
              <a:prstGeom prst="rect">
                <a:avLst/>
              </a:prstGeom>
              <a:blipFill>
                <a:blip r:embed="rId4"/>
                <a:stretch>
                  <a:fillRect l="-4040" t="-15094" r="-505" b="-22642"/>
                </a:stretch>
              </a:blipFill>
            </p:spPr>
            <p:txBody>
              <a:bodyPr/>
              <a:lstStyle/>
              <a:p>
                <a:r>
                  <a:rPr lang="en-US">
                    <a:noFill/>
                  </a:rPr>
                  <a:t> </a:t>
                </a:r>
              </a:p>
            </p:txBody>
          </p:sp>
        </mc:Fallback>
      </mc:AlternateContent>
      <p:sp>
        <p:nvSpPr>
          <p:cNvPr id="80" name="TextBox 79">
            <a:extLst>
              <a:ext uri="{FF2B5EF4-FFF2-40B4-BE49-F238E27FC236}">
                <a16:creationId xmlns:a16="http://schemas.microsoft.com/office/drawing/2014/main" id="{0EE2DB74-2BE1-BE73-E907-004CA4719D16}"/>
              </a:ext>
            </a:extLst>
          </p:cNvPr>
          <p:cNvSpPr txBox="1"/>
          <p:nvPr/>
        </p:nvSpPr>
        <p:spPr>
          <a:xfrm>
            <a:off x="6948264" y="2081309"/>
            <a:ext cx="1479892" cy="369332"/>
          </a:xfrm>
          <a:prstGeom prst="rect">
            <a:avLst/>
          </a:prstGeom>
          <a:noFill/>
        </p:spPr>
        <p:txBody>
          <a:bodyPr wrap="none" rtlCol="0">
            <a:spAutoFit/>
          </a:bodyPr>
          <a:lstStyle/>
          <a:p>
            <a:r>
              <a:rPr lang="en-US" dirty="0">
                <a:solidFill>
                  <a:srgbClr val="FFC000"/>
                </a:solidFill>
              </a:rPr>
              <a:t>Hidden state</a:t>
            </a:r>
          </a:p>
        </p:txBody>
      </p:sp>
      <p:sp>
        <p:nvSpPr>
          <p:cNvPr id="81" name="TextBox 80">
            <a:extLst>
              <a:ext uri="{FF2B5EF4-FFF2-40B4-BE49-F238E27FC236}">
                <a16:creationId xmlns:a16="http://schemas.microsoft.com/office/drawing/2014/main" id="{33644D97-D5DF-1CD7-A65A-9AAD64424E1C}"/>
              </a:ext>
            </a:extLst>
          </p:cNvPr>
          <p:cNvSpPr txBox="1"/>
          <p:nvPr/>
        </p:nvSpPr>
        <p:spPr>
          <a:xfrm>
            <a:off x="6596949" y="2906816"/>
            <a:ext cx="2249334" cy="369332"/>
          </a:xfrm>
          <a:prstGeom prst="rect">
            <a:avLst/>
          </a:prstGeom>
          <a:noFill/>
        </p:spPr>
        <p:txBody>
          <a:bodyPr wrap="none" rtlCol="0">
            <a:spAutoFit/>
          </a:bodyPr>
          <a:lstStyle/>
          <a:p>
            <a:r>
              <a:rPr lang="en-US" dirty="0">
                <a:solidFill>
                  <a:srgbClr val="0070C0"/>
                </a:solidFill>
              </a:rPr>
              <a:t>Update hidden state</a:t>
            </a:r>
          </a:p>
        </p:txBody>
      </p:sp>
      <p:sp>
        <p:nvSpPr>
          <p:cNvPr id="82" name="TextBox 81">
            <a:extLst>
              <a:ext uri="{FF2B5EF4-FFF2-40B4-BE49-F238E27FC236}">
                <a16:creationId xmlns:a16="http://schemas.microsoft.com/office/drawing/2014/main" id="{8C8DDD83-AD81-8C7D-2D28-06D127D5CD2E}"/>
              </a:ext>
            </a:extLst>
          </p:cNvPr>
          <p:cNvSpPr txBox="1"/>
          <p:nvPr/>
        </p:nvSpPr>
        <p:spPr>
          <a:xfrm>
            <a:off x="7066607" y="3763233"/>
            <a:ext cx="877163" cy="369332"/>
          </a:xfrm>
          <a:prstGeom prst="rect">
            <a:avLst/>
          </a:prstGeom>
          <a:noFill/>
        </p:spPr>
        <p:txBody>
          <a:bodyPr wrap="none" rtlCol="0">
            <a:spAutoFit/>
          </a:bodyPr>
          <a:lstStyle/>
          <a:p>
            <a:r>
              <a:rPr lang="en-US" dirty="0">
                <a:solidFill>
                  <a:srgbClr val="00B050"/>
                </a:solidFill>
              </a:rPr>
              <a:t>Output</a:t>
            </a:r>
          </a:p>
        </p:txBody>
      </p:sp>
      <p:grpSp>
        <p:nvGrpSpPr>
          <p:cNvPr id="85" name="Group 84">
            <a:extLst>
              <a:ext uri="{FF2B5EF4-FFF2-40B4-BE49-F238E27FC236}">
                <a16:creationId xmlns:a16="http://schemas.microsoft.com/office/drawing/2014/main" id="{12C97015-26D6-B432-1E4D-64359690B754}"/>
              </a:ext>
            </a:extLst>
          </p:cNvPr>
          <p:cNvGrpSpPr/>
          <p:nvPr/>
        </p:nvGrpSpPr>
        <p:grpSpPr>
          <a:xfrm>
            <a:off x="683568" y="1571712"/>
            <a:ext cx="1656184" cy="2753242"/>
            <a:chOff x="683568" y="1571712"/>
            <a:chExt cx="1656184" cy="2753242"/>
          </a:xfrm>
        </p:grpSpPr>
        <p:grpSp>
          <p:nvGrpSpPr>
            <p:cNvPr id="56" name="Group 55">
              <a:extLst>
                <a:ext uri="{FF2B5EF4-FFF2-40B4-BE49-F238E27FC236}">
                  <a16:creationId xmlns:a16="http://schemas.microsoft.com/office/drawing/2014/main" id="{924F2A83-FC79-CA31-28D2-80F00144FF54}"/>
                </a:ext>
              </a:extLst>
            </p:cNvPr>
            <p:cNvGrpSpPr/>
            <p:nvPr/>
          </p:nvGrpSpPr>
          <p:grpSpPr>
            <a:xfrm>
              <a:off x="1145233" y="1571712"/>
              <a:ext cx="684846" cy="2753242"/>
              <a:chOff x="2428160" y="1933670"/>
              <a:chExt cx="684846" cy="2753242"/>
            </a:xfrm>
          </p:grpSpPr>
          <p:grpSp>
            <p:nvGrpSpPr>
              <p:cNvPr id="8" name="Group 7">
                <a:extLst>
                  <a:ext uri="{FF2B5EF4-FFF2-40B4-BE49-F238E27FC236}">
                    <a16:creationId xmlns:a16="http://schemas.microsoft.com/office/drawing/2014/main" id="{150C261F-6A8F-22F9-D938-7324EFFC32D3}"/>
                  </a:ext>
                </a:extLst>
              </p:cNvPr>
              <p:cNvGrpSpPr/>
              <p:nvPr/>
            </p:nvGrpSpPr>
            <p:grpSpPr>
              <a:xfrm>
                <a:off x="2428160" y="1933670"/>
                <a:ext cx="684846" cy="2753242"/>
                <a:chOff x="2033506" y="1268710"/>
                <a:chExt cx="684846" cy="2753242"/>
              </a:xfrm>
            </p:grpSpPr>
            <p:sp>
              <p:nvSpPr>
                <p:cNvPr id="25" name="Rectangle: Rounded Corners 24">
                  <a:extLst>
                    <a:ext uri="{FF2B5EF4-FFF2-40B4-BE49-F238E27FC236}">
                      <a16:creationId xmlns:a16="http://schemas.microsoft.com/office/drawing/2014/main" id="{4B016884-3A5B-1ACE-C20C-DDB0535FB5D9}"/>
                    </a:ext>
                  </a:extLst>
                </p:cNvPr>
                <p:cNvSpPr/>
                <p:nvPr/>
              </p:nvSpPr>
              <p:spPr bwMode="auto">
                <a:xfrm>
                  <a:off x="2033506" y="2132856"/>
                  <a:ext cx="684846"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6" name="Straight Arrow Connector 25">
                  <a:extLst>
                    <a:ext uri="{FF2B5EF4-FFF2-40B4-BE49-F238E27FC236}">
                      <a16:creationId xmlns:a16="http://schemas.microsoft.com/office/drawing/2014/main" id="{1815D796-96EE-AF1A-7D82-C4EBF6274B56}"/>
                    </a:ext>
                  </a:extLst>
                </p:cNvPr>
                <p:cNvCxnSpPr>
                  <a:cxnSpLocks/>
                  <a:stCxn id="29" idx="0"/>
                  <a:endCxn id="25" idx="2"/>
                </p:cNvCxnSpPr>
                <p:nvPr/>
              </p:nvCxnSpPr>
              <p:spPr bwMode="auto">
                <a:xfrm flipV="1">
                  <a:off x="2375929" y="3140968"/>
                  <a:ext cx="0"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093ED5B2-3B13-0A5B-D8F6-C8E9C0BB9A7A}"/>
                    </a:ext>
                  </a:extLst>
                </p:cNvPr>
                <p:cNvCxnSpPr>
                  <a:cxnSpLocks/>
                  <a:stCxn id="25" idx="0"/>
                  <a:endCxn id="28" idx="4"/>
                </p:cNvCxnSpPr>
                <p:nvPr/>
              </p:nvCxnSpPr>
              <p:spPr bwMode="auto">
                <a:xfrm flipV="1">
                  <a:off x="2375929" y="1700758"/>
                  <a:ext cx="0"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28" name="Oval 27">
                  <a:extLst>
                    <a:ext uri="{FF2B5EF4-FFF2-40B4-BE49-F238E27FC236}">
                      <a16:creationId xmlns:a16="http://schemas.microsoft.com/office/drawing/2014/main" id="{66F0D7E3-62B3-C327-FDB3-FE717A4A394E}"/>
                    </a:ext>
                  </a:extLst>
                </p:cNvPr>
                <p:cNvSpPr/>
                <p:nvPr/>
              </p:nvSpPr>
              <p:spPr bwMode="auto">
                <a:xfrm>
                  <a:off x="2159905" y="1268710"/>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a:extLst>
                    <a:ext uri="{FF2B5EF4-FFF2-40B4-BE49-F238E27FC236}">
                      <a16:creationId xmlns:a16="http://schemas.microsoft.com/office/drawing/2014/main" id="{7534169F-051A-BA38-330A-689BC2472F9C}"/>
                    </a:ext>
                  </a:extLst>
                </p:cNvPr>
                <p:cNvSpPr/>
                <p:nvPr/>
              </p:nvSpPr>
              <p:spPr bwMode="auto">
                <a:xfrm>
                  <a:off x="2159905" y="3589904"/>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620FF3C-4F8C-C801-945F-BF4EB987BADA}"/>
                        </a:ext>
                      </a:extLst>
                    </p:cNvPr>
                    <p:cNvSpPr txBox="1"/>
                    <p:nvPr/>
                  </p:nvSpPr>
                  <p:spPr>
                    <a:xfrm>
                      <a:off x="2117475" y="2507238"/>
                      <a:ext cx="553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𝑅𝑁𝑁</m:t>
                            </m:r>
                          </m:oMath>
                        </m:oMathPara>
                      </a14:m>
                      <a:endParaRPr lang="en-US" dirty="0"/>
                    </a:p>
                  </p:txBody>
                </p:sp>
              </mc:Choice>
              <mc:Fallback xmlns="">
                <p:sp>
                  <p:nvSpPr>
                    <p:cNvPr id="30" name="TextBox 29">
                      <a:extLst>
                        <a:ext uri="{FF2B5EF4-FFF2-40B4-BE49-F238E27FC236}">
                          <a16:creationId xmlns:a16="http://schemas.microsoft.com/office/drawing/2014/main" id="{9620FF3C-4F8C-C801-945F-BF4EB987BADA}"/>
                        </a:ext>
                      </a:extLst>
                    </p:cNvPr>
                    <p:cNvSpPr txBox="1">
                      <a:spLocks noRot="1" noChangeAspect="1" noMove="1" noResize="1" noEditPoints="1" noAdjustHandles="1" noChangeArrowheads="1" noChangeShapeType="1" noTextEdit="1"/>
                    </p:cNvSpPr>
                    <p:nvPr/>
                  </p:nvSpPr>
                  <p:spPr>
                    <a:xfrm>
                      <a:off x="2117475" y="2507238"/>
                      <a:ext cx="553870" cy="276999"/>
                    </a:xfrm>
                    <a:prstGeom prst="rect">
                      <a:avLst/>
                    </a:prstGeom>
                    <a:blipFill>
                      <a:blip r:embed="rId5"/>
                      <a:stretch>
                        <a:fillRect l="-8889" r="-8889" b="-888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AD0065C-8DE7-2302-A6F3-E81AE007A42D}"/>
                      </a:ext>
                    </a:extLst>
                  </p:cNvPr>
                  <p:cNvSpPr txBox="1"/>
                  <p:nvPr/>
                </p:nvSpPr>
                <p:spPr>
                  <a:xfrm>
                    <a:off x="2673970" y="1982293"/>
                    <a:ext cx="2747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𝑡</m:t>
                              </m:r>
                            </m:sub>
                          </m:sSub>
                        </m:oMath>
                      </m:oMathPara>
                    </a14:m>
                    <a:endParaRPr lang="en-US" dirty="0"/>
                  </a:p>
                </p:txBody>
              </p:sp>
            </mc:Choice>
            <mc:Fallback xmlns="">
              <p:sp>
                <p:nvSpPr>
                  <p:cNvPr id="42" name="TextBox 41">
                    <a:extLst>
                      <a:ext uri="{FF2B5EF4-FFF2-40B4-BE49-F238E27FC236}">
                        <a16:creationId xmlns:a16="http://schemas.microsoft.com/office/drawing/2014/main" id="{AAD0065C-8DE7-2302-A6F3-E81AE007A42D}"/>
                      </a:ext>
                    </a:extLst>
                  </p:cNvPr>
                  <p:cNvSpPr txBox="1">
                    <a:spLocks noRot="1" noChangeAspect="1" noMove="1" noResize="1" noEditPoints="1" noAdjustHandles="1" noChangeArrowheads="1" noChangeShapeType="1" noTextEdit="1"/>
                  </p:cNvSpPr>
                  <p:nvPr/>
                </p:nvSpPr>
                <p:spPr>
                  <a:xfrm>
                    <a:off x="2673970" y="1982293"/>
                    <a:ext cx="274755" cy="276999"/>
                  </a:xfrm>
                  <a:prstGeom prst="rect">
                    <a:avLst/>
                  </a:prstGeom>
                  <a:blipFill>
                    <a:blip r:embed="rId6"/>
                    <a:stretch>
                      <a:fillRect l="-20000" t="-24444" r="-57778"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AD66D34-67DF-F1F4-B5C7-E4407817D7E4}"/>
                      </a:ext>
                    </a:extLst>
                  </p:cNvPr>
                  <p:cNvSpPr txBox="1"/>
                  <p:nvPr/>
                </p:nvSpPr>
                <p:spPr>
                  <a:xfrm>
                    <a:off x="2673970" y="4309857"/>
                    <a:ext cx="273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𝑡</m:t>
                              </m:r>
                            </m:sub>
                          </m:sSub>
                        </m:oMath>
                      </m:oMathPara>
                    </a14:m>
                    <a:endParaRPr lang="en-US" dirty="0"/>
                  </a:p>
                </p:txBody>
              </p:sp>
            </mc:Choice>
            <mc:Fallback xmlns="">
              <p:sp>
                <p:nvSpPr>
                  <p:cNvPr id="43" name="TextBox 42">
                    <a:extLst>
                      <a:ext uri="{FF2B5EF4-FFF2-40B4-BE49-F238E27FC236}">
                        <a16:creationId xmlns:a16="http://schemas.microsoft.com/office/drawing/2014/main" id="{6AD66D34-67DF-F1F4-B5C7-E4407817D7E4}"/>
                      </a:ext>
                    </a:extLst>
                  </p:cNvPr>
                  <p:cNvSpPr txBox="1">
                    <a:spLocks noRot="1" noChangeAspect="1" noMove="1" noResize="1" noEditPoints="1" noAdjustHandles="1" noChangeArrowheads="1" noChangeShapeType="1" noTextEdit="1"/>
                  </p:cNvSpPr>
                  <p:nvPr/>
                </p:nvSpPr>
                <p:spPr>
                  <a:xfrm>
                    <a:off x="2673970" y="4309857"/>
                    <a:ext cx="273087" cy="276999"/>
                  </a:xfrm>
                  <a:prstGeom prst="rect">
                    <a:avLst/>
                  </a:prstGeom>
                  <a:blipFill>
                    <a:blip r:embed="rId7"/>
                    <a:stretch>
                      <a:fillRect l="-11111" r="-2222" b="-17778"/>
                    </a:stretch>
                  </a:blipFill>
                </p:spPr>
                <p:txBody>
                  <a:bodyPr/>
                  <a:lstStyle/>
                  <a:p>
                    <a:r>
                      <a:rPr lang="en-US">
                        <a:noFill/>
                      </a:rPr>
                      <a:t> </a:t>
                    </a:r>
                  </a:p>
                </p:txBody>
              </p:sp>
            </mc:Fallback>
          </mc:AlternateContent>
        </p:grpSp>
        <p:cxnSp>
          <p:nvCxnSpPr>
            <p:cNvPr id="67" name="Straight Connector 66">
              <a:extLst>
                <a:ext uri="{FF2B5EF4-FFF2-40B4-BE49-F238E27FC236}">
                  <a16:creationId xmlns:a16="http://schemas.microsoft.com/office/drawing/2014/main" id="{1BC3F57D-A883-4178-F89F-DEAEB8B9A37C}"/>
                </a:ext>
              </a:extLst>
            </p:cNvPr>
            <p:cNvCxnSpPr>
              <a:stCxn id="25" idx="3"/>
            </p:cNvCxnSpPr>
            <p:nvPr/>
          </p:nvCxnSpPr>
          <p:spPr bwMode="auto">
            <a:xfrm>
              <a:off x="1830079" y="2939914"/>
              <a:ext cx="509673"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63EE37D4-AF5C-D98E-3FCC-6EBD704D058E}"/>
                </a:ext>
              </a:extLst>
            </p:cNvPr>
            <p:cNvCxnSpPr/>
            <p:nvPr/>
          </p:nvCxnSpPr>
          <p:spPr bwMode="auto">
            <a:xfrm flipV="1">
              <a:off x="2339752" y="2219809"/>
              <a:ext cx="0" cy="72010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5064FB34-4625-8329-B179-6A323F42E290}"/>
                </a:ext>
              </a:extLst>
            </p:cNvPr>
            <p:cNvCxnSpPr/>
            <p:nvPr/>
          </p:nvCxnSpPr>
          <p:spPr bwMode="auto">
            <a:xfrm flipH="1">
              <a:off x="683568" y="2219809"/>
              <a:ext cx="1656184"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64F9EC1A-018F-4B2E-318F-B3C61186F6D2}"/>
                </a:ext>
              </a:extLst>
            </p:cNvPr>
            <p:cNvCxnSpPr/>
            <p:nvPr/>
          </p:nvCxnSpPr>
          <p:spPr bwMode="auto">
            <a:xfrm>
              <a:off x="683568" y="2219809"/>
              <a:ext cx="0" cy="72010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75" name="Straight Arrow Connector 74">
              <a:extLst>
                <a:ext uri="{FF2B5EF4-FFF2-40B4-BE49-F238E27FC236}">
                  <a16:creationId xmlns:a16="http://schemas.microsoft.com/office/drawing/2014/main" id="{AABCFEAE-429E-E00D-BDF0-91FC926A7998}"/>
                </a:ext>
              </a:extLst>
            </p:cNvPr>
            <p:cNvCxnSpPr>
              <a:cxnSpLocks/>
              <a:endCxn id="25" idx="1"/>
            </p:cNvCxnSpPr>
            <p:nvPr/>
          </p:nvCxnSpPr>
          <p:spPr bwMode="auto">
            <a:xfrm flipV="1">
              <a:off x="683568" y="2939914"/>
              <a:ext cx="461665" cy="8825"/>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F0B4F52-5909-BCE8-B217-E7CBC27E03CE}"/>
                    </a:ext>
                  </a:extLst>
                </p:cNvPr>
                <p:cNvSpPr txBox="1"/>
                <p:nvPr/>
              </p:nvSpPr>
              <p:spPr>
                <a:xfrm>
                  <a:off x="1929540" y="2570582"/>
                  <a:ext cx="2579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h</m:t>
                            </m:r>
                          </m:e>
                          <m:sub>
                            <m:r>
                              <a:rPr lang="en-US" b="0" i="1" smtClean="0">
                                <a:latin typeface="Cambria Math" panose="02040503050406030204" pitchFamily="18" charset="0"/>
                              </a:rPr>
                              <m:t>𝑡</m:t>
                            </m:r>
                          </m:sub>
                        </m:sSub>
                      </m:oMath>
                    </m:oMathPara>
                  </a14:m>
                  <a:endParaRPr lang="en-US" dirty="0"/>
                </a:p>
              </p:txBody>
            </p:sp>
          </mc:Choice>
          <mc:Fallback xmlns="">
            <p:sp>
              <p:nvSpPr>
                <p:cNvPr id="84" name="TextBox 83">
                  <a:extLst>
                    <a:ext uri="{FF2B5EF4-FFF2-40B4-BE49-F238E27FC236}">
                      <a16:creationId xmlns:a16="http://schemas.microsoft.com/office/drawing/2014/main" id="{BF0B4F52-5909-BCE8-B217-E7CBC27E03CE}"/>
                    </a:ext>
                  </a:extLst>
                </p:cNvPr>
                <p:cNvSpPr txBox="1">
                  <a:spLocks noRot="1" noChangeAspect="1" noMove="1" noResize="1" noEditPoints="1" noAdjustHandles="1" noChangeArrowheads="1" noChangeShapeType="1" noTextEdit="1"/>
                </p:cNvSpPr>
                <p:nvPr/>
              </p:nvSpPr>
              <p:spPr>
                <a:xfrm>
                  <a:off x="1929540" y="2570582"/>
                  <a:ext cx="257917" cy="369332"/>
                </a:xfrm>
                <a:prstGeom prst="rect">
                  <a:avLst/>
                </a:prstGeom>
                <a:blipFill>
                  <a:blip r:embed="rId8"/>
                  <a:stretch>
                    <a:fillRect r="-3571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9B5F4F19-D14A-84D1-0358-F6FEEF65580B}"/>
                  </a:ext>
                </a:extLst>
              </p:cNvPr>
              <p:cNvSpPr txBox="1"/>
              <p:nvPr/>
            </p:nvSpPr>
            <p:spPr>
              <a:xfrm>
                <a:off x="683568" y="5112712"/>
                <a:ext cx="7988084" cy="369332"/>
              </a:xfrm>
              <a:prstGeom prst="rect">
                <a:avLst/>
              </a:prstGeom>
              <a:noFill/>
            </p:spPr>
            <p:txBody>
              <a:bodyPr wrap="none" rtlCol="0">
                <a:spAutoFit/>
              </a:bodyPr>
              <a:lstStyle/>
              <a:p>
                <a:r>
                  <a:rPr lang="en-US" dirty="0"/>
                  <a:t>Hidden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is updated at </a:t>
                </a:r>
                <a:r>
                  <a:rPr lang="en-US" dirty="0">
                    <a:solidFill>
                      <a:srgbClr val="00B0F0"/>
                    </a:solidFill>
                  </a:rPr>
                  <a:t>each time step </a:t>
                </a:r>
                <a:r>
                  <a:rPr lang="en-US" dirty="0"/>
                  <a:t>as the sequence is processed </a:t>
                </a:r>
              </a:p>
            </p:txBody>
          </p:sp>
        </mc:Choice>
        <mc:Fallback xmlns="">
          <p:sp>
            <p:nvSpPr>
              <p:cNvPr id="86" name="TextBox 85">
                <a:extLst>
                  <a:ext uri="{FF2B5EF4-FFF2-40B4-BE49-F238E27FC236}">
                    <a16:creationId xmlns:a16="http://schemas.microsoft.com/office/drawing/2014/main" id="{9B5F4F19-D14A-84D1-0358-F6FEEF65580B}"/>
                  </a:ext>
                </a:extLst>
              </p:cNvPr>
              <p:cNvSpPr txBox="1">
                <a:spLocks noRot="1" noChangeAspect="1" noMove="1" noResize="1" noEditPoints="1" noAdjustHandles="1" noChangeArrowheads="1" noChangeShapeType="1" noTextEdit="1"/>
              </p:cNvSpPr>
              <p:nvPr/>
            </p:nvSpPr>
            <p:spPr>
              <a:xfrm>
                <a:off x="683568" y="5112712"/>
                <a:ext cx="7988084" cy="369332"/>
              </a:xfrm>
              <a:prstGeom prst="rect">
                <a:avLst/>
              </a:prstGeom>
              <a:blipFill>
                <a:blip r:embed="rId9"/>
                <a:stretch>
                  <a:fillRect l="-610"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416150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E939F-6E36-ECFF-2397-1807022F83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5BD14D-DE24-C527-9B9B-9BC0F6CB0101}"/>
              </a:ext>
            </a:extLst>
          </p:cNvPr>
          <p:cNvSpPr>
            <a:spLocks noGrp="1"/>
          </p:cNvSpPr>
          <p:nvPr>
            <p:ph type="title"/>
          </p:nvPr>
        </p:nvSpPr>
        <p:spPr/>
        <p:txBody>
          <a:bodyPr/>
          <a:lstStyle/>
          <a:p>
            <a:r>
              <a:rPr lang="en-US" dirty="0"/>
              <a:t>Loss and Backpropagation</a:t>
            </a:r>
          </a:p>
        </p:txBody>
      </p:sp>
      <p:sp>
        <p:nvSpPr>
          <p:cNvPr id="4" name="Date Placeholder 3">
            <a:extLst>
              <a:ext uri="{FF2B5EF4-FFF2-40B4-BE49-F238E27FC236}">
                <a16:creationId xmlns:a16="http://schemas.microsoft.com/office/drawing/2014/main" id="{64F9D252-B284-CDA0-C12D-FE8082369F63}"/>
              </a:ext>
            </a:extLst>
          </p:cNvPr>
          <p:cNvSpPr>
            <a:spLocks noGrp="1"/>
          </p:cNvSpPr>
          <p:nvPr>
            <p:ph type="dt" sz="half" idx="10"/>
          </p:nvPr>
        </p:nvSpPr>
        <p:spPr/>
        <p:txBody>
          <a:bodyPr/>
          <a:lstStyle/>
          <a:p>
            <a:pPr>
              <a:defRPr/>
            </a:pPr>
            <a:fld id="{41EC21DF-EB37-4B42-8C13-F989E9C1BF4F}" type="datetime1">
              <a:rPr lang="fr-FR" smtClean="0"/>
              <a:pPr>
                <a:defRPr/>
              </a:pPr>
              <a:t>05/03/2024</a:t>
            </a:fld>
            <a:r>
              <a:rPr lang="fr-FR"/>
              <a:t> - </a:t>
            </a:r>
          </a:p>
        </p:txBody>
      </p:sp>
      <p:sp>
        <p:nvSpPr>
          <p:cNvPr id="5" name="Footer Placeholder 4">
            <a:extLst>
              <a:ext uri="{FF2B5EF4-FFF2-40B4-BE49-F238E27FC236}">
                <a16:creationId xmlns:a16="http://schemas.microsoft.com/office/drawing/2014/main" id="{0BE788C2-2CA8-5AD0-5A41-1D9EDAD86980}"/>
              </a:ext>
            </a:extLst>
          </p:cNvPr>
          <p:cNvSpPr>
            <a:spLocks noGrp="1"/>
          </p:cNvSpPr>
          <p:nvPr>
            <p:ph type="ftr" sz="quarter" idx="11"/>
          </p:nvPr>
        </p:nvSpPr>
        <p:spPr/>
        <p:txBody>
          <a:bodyPr/>
          <a:lstStyle/>
          <a:p>
            <a:pPr>
              <a:defRPr/>
            </a:pPr>
            <a:r>
              <a:rPr lang="fr-FR"/>
              <a:t>EURECOM CM</a:t>
            </a:r>
          </a:p>
        </p:txBody>
      </p:sp>
      <p:sp>
        <p:nvSpPr>
          <p:cNvPr id="6" name="Slide Number Placeholder 5">
            <a:extLst>
              <a:ext uri="{FF2B5EF4-FFF2-40B4-BE49-F238E27FC236}">
                <a16:creationId xmlns:a16="http://schemas.microsoft.com/office/drawing/2014/main" id="{A0A43DF1-14AF-64DB-A064-09C14786BEDA}"/>
              </a:ext>
            </a:extLst>
          </p:cNvPr>
          <p:cNvSpPr>
            <a:spLocks noGrp="1"/>
          </p:cNvSpPr>
          <p:nvPr>
            <p:ph type="sldNum" sz="quarter" idx="12"/>
          </p:nvPr>
        </p:nvSpPr>
        <p:spPr/>
        <p:txBody>
          <a:bodyPr/>
          <a:lstStyle/>
          <a:p>
            <a:pPr>
              <a:defRPr/>
            </a:pPr>
            <a:r>
              <a:rPr lang="fr-FR" altLang="en-US"/>
              <a:t>- p </a:t>
            </a:r>
            <a:fld id="{8467945F-14A4-473D-815E-542A28A14452}" type="slidenum">
              <a:rPr lang="fr-FR" altLang="en-US" smtClean="0"/>
              <a:pPr>
                <a:defRPr/>
              </a:pPr>
              <a:t>48</a:t>
            </a:fld>
            <a:r>
              <a:rPr lang="fr-FR" altLang="en-US"/>
              <a:t> </a:t>
            </a:r>
          </a:p>
        </p:txBody>
      </p:sp>
      <p:sp>
        <p:nvSpPr>
          <p:cNvPr id="25" name="Rectangle: Rounded Corners 24">
            <a:extLst>
              <a:ext uri="{FF2B5EF4-FFF2-40B4-BE49-F238E27FC236}">
                <a16:creationId xmlns:a16="http://schemas.microsoft.com/office/drawing/2014/main" id="{C622AE17-1BA3-F047-5F01-6982559D6281}"/>
              </a:ext>
            </a:extLst>
          </p:cNvPr>
          <p:cNvSpPr/>
          <p:nvPr/>
        </p:nvSpPr>
        <p:spPr bwMode="auto">
          <a:xfrm>
            <a:off x="1991265" y="4309984"/>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6" name="Straight Arrow Connector 25">
            <a:extLst>
              <a:ext uri="{FF2B5EF4-FFF2-40B4-BE49-F238E27FC236}">
                <a16:creationId xmlns:a16="http://schemas.microsoft.com/office/drawing/2014/main" id="{F231A5A8-4962-AFE4-F0ED-3B540054C819}"/>
              </a:ext>
            </a:extLst>
          </p:cNvPr>
          <p:cNvCxnSpPr>
            <a:cxnSpLocks/>
            <a:stCxn id="29" idx="0"/>
            <a:endCxn id="25" idx="2"/>
          </p:cNvCxnSpPr>
          <p:nvPr/>
        </p:nvCxnSpPr>
        <p:spPr bwMode="auto">
          <a:xfrm flipV="1">
            <a:off x="2243119" y="5318096"/>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F29C9FFC-525E-4231-A30B-28D95AA08D74}"/>
              </a:ext>
            </a:extLst>
          </p:cNvPr>
          <p:cNvCxnSpPr>
            <a:cxnSpLocks/>
            <a:stCxn id="25" idx="0"/>
            <a:endCxn id="28" idx="4"/>
          </p:cNvCxnSpPr>
          <p:nvPr/>
        </p:nvCxnSpPr>
        <p:spPr bwMode="auto">
          <a:xfrm flipH="1" flipV="1">
            <a:off x="2243119" y="3877886"/>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28" name="Oval 27">
            <a:extLst>
              <a:ext uri="{FF2B5EF4-FFF2-40B4-BE49-F238E27FC236}">
                <a16:creationId xmlns:a16="http://schemas.microsoft.com/office/drawing/2014/main" id="{A53BFEE9-BF6C-0C61-3C29-0C7DADE39FB4}"/>
              </a:ext>
            </a:extLst>
          </p:cNvPr>
          <p:cNvSpPr/>
          <p:nvPr/>
        </p:nvSpPr>
        <p:spPr bwMode="auto">
          <a:xfrm>
            <a:off x="2027095" y="3445838"/>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a:extLst>
              <a:ext uri="{FF2B5EF4-FFF2-40B4-BE49-F238E27FC236}">
                <a16:creationId xmlns:a16="http://schemas.microsoft.com/office/drawing/2014/main" id="{3BFB0D3D-C057-890E-2428-0C15EBA9B333}"/>
              </a:ext>
            </a:extLst>
          </p:cNvPr>
          <p:cNvSpPr/>
          <p:nvPr/>
        </p:nvSpPr>
        <p:spPr bwMode="auto">
          <a:xfrm>
            <a:off x="2027095" y="5767032"/>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AF5B574-7EA7-5455-44C8-1616B33EDF2D}"/>
                  </a:ext>
                </a:extLst>
              </p:cNvPr>
              <p:cNvSpPr txBox="1"/>
              <p:nvPr/>
            </p:nvSpPr>
            <p:spPr>
              <a:xfrm>
                <a:off x="2042103" y="4678130"/>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30" name="TextBox 29">
                <a:extLst>
                  <a:ext uri="{FF2B5EF4-FFF2-40B4-BE49-F238E27FC236}">
                    <a16:creationId xmlns:a16="http://schemas.microsoft.com/office/drawing/2014/main" id="{9AF5B574-7EA7-5455-44C8-1616B33EDF2D}"/>
                  </a:ext>
                </a:extLst>
              </p:cNvPr>
              <p:cNvSpPr txBox="1">
                <a:spLocks noRot="1" noChangeAspect="1" noMove="1" noResize="1" noEditPoints="1" noAdjustHandles="1" noChangeArrowheads="1" noChangeShapeType="1" noTextEdit="1"/>
              </p:cNvSpPr>
              <p:nvPr/>
            </p:nvSpPr>
            <p:spPr>
              <a:xfrm>
                <a:off x="2042103" y="4678130"/>
                <a:ext cx="406393" cy="276999"/>
              </a:xfrm>
              <a:prstGeom prst="rect">
                <a:avLst/>
              </a:prstGeom>
              <a:blipFill>
                <a:blip r:embed="rId2"/>
                <a:stretch>
                  <a:fillRect l="-13433" r="-10448" b="-8696"/>
                </a:stretch>
              </a:blipFill>
            </p:spPr>
            <p:txBody>
              <a:bodyPr/>
              <a:lstStyle/>
              <a:p>
                <a:r>
                  <a:rPr lang="en-US">
                    <a:noFill/>
                  </a:rPr>
                  <a:t> </a:t>
                </a:r>
              </a:p>
            </p:txBody>
          </p:sp>
        </mc:Fallback>
      </mc:AlternateContent>
      <p:sp>
        <p:nvSpPr>
          <p:cNvPr id="19" name="Rectangle: Rounded Corners 18">
            <a:extLst>
              <a:ext uri="{FF2B5EF4-FFF2-40B4-BE49-F238E27FC236}">
                <a16:creationId xmlns:a16="http://schemas.microsoft.com/office/drawing/2014/main" id="{99D0BD14-98D0-320F-B9DD-C5AFFDB67702}"/>
              </a:ext>
            </a:extLst>
          </p:cNvPr>
          <p:cNvSpPr/>
          <p:nvPr/>
        </p:nvSpPr>
        <p:spPr bwMode="auto">
          <a:xfrm>
            <a:off x="3173076" y="4309984"/>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0" name="Straight Arrow Connector 19">
            <a:extLst>
              <a:ext uri="{FF2B5EF4-FFF2-40B4-BE49-F238E27FC236}">
                <a16:creationId xmlns:a16="http://schemas.microsoft.com/office/drawing/2014/main" id="{BB05B388-5D61-9805-400D-8EF480020A28}"/>
              </a:ext>
            </a:extLst>
          </p:cNvPr>
          <p:cNvCxnSpPr>
            <a:cxnSpLocks/>
            <a:stCxn id="23" idx="0"/>
            <a:endCxn id="19" idx="2"/>
          </p:cNvCxnSpPr>
          <p:nvPr/>
        </p:nvCxnSpPr>
        <p:spPr bwMode="auto">
          <a:xfrm flipV="1">
            <a:off x="3424930" y="5318096"/>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CD620A58-8FD4-5F5F-C17E-F526304C5491}"/>
              </a:ext>
            </a:extLst>
          </p:cNvPr>
          <p:cNvCxnSpPr>
            <a:cxnSpLocks/>
            <a:stCxn id="19" idx="0"/>
            <a:endCxn id="22" idx="4"/>
          </p:cNvCxnSpPr>
          <p:nvPr/>
        </p:nvCxnSpPr>
        <p:spPr bwMode="auto">
          <a:xfrm flipH="1" flipV="1">
            <a:off x="3424930" y="3877886"/>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22" name="Oval 21">
            <a:extLst>
              <a:ext uri="{FF2B5EF4-FFF2-40B4-BE49-F238E27FC236}">
                <a16:creationId xmlns:a16="http://schemas.microsoft.com/office/drawing/2014/main" id="{DD2D4CB3-8DDA-4E9B-5E76-EFD359EA25C7}"/>
              </a:ext>
            </a:extLst>
          </p:cNvPr>
          <p:cNvSpPr/>
          <p:nvPr/>
        </p:nvSpPr>
        <p:spPr bwMode="auto">
          <a:xfrm>
            <a:off x="3208906" y="3445838"/>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Oval 22">
            <a:extLst>
              <a:ext uri="{FF2B5EF4-FFF2-40B4-BE49-F238E27FC236}">
                <a16:creationId xmlns:a16="http://schemas.microsoft.com/office/drawing/2014/main" id="{60C2B611-4A24-A532-E92B-ED6CCB18CA7B}"/>
              </a:ext>
            </a:extLst>
          </p:cNvPr>
          <p:cNvSpPr/>
          <p:nvPr/>
        </p:nvSpPr>
        <p:spPr bwMode="auto">
          <a:xfrm>
            <a:off x="3208906" y="5767032"/>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5125CA5-5664-927B-4944-B5E5BCE7D998}"/>
                  </a:ext>
                </a:extLst>
              </p:cNvPr>
              <p:cNvSpPr txBox="1"/>
              <p:nvPr/>
            </p:nvSpPr>
            <p:spPr>
              <a:xfrm>
                <a:off x="3223914" y="4678130"/>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24" name="TextBox 23">
                <a:extLst>
                  <a:ext uri="{FF2B5EF4-FFF2-40B4-BE49-F238E27FC236}">
                    <a16:creationId xmlns:a16="http://schemas.microsoft.com/office/drawing/2014/main" id="{55125CA5-5664-927B-4944-B5E5BCE7D998}"/>
                  </a:ext>
                </a:extLst>
              </p:cNvPr>
              <p:cNvSpPr txBox="1">
                <a:spLocks noRot="1" noChangeAspect="1" noMove="1" noResize="1" noEditPoints="1" noAdjustHandles="1" noChangeArrowheads="1" noChangeShapeType="1" noTextEdit="1"/>
              </p:cNvSpPr>
              <p:nvPr/>
            </p:nvSpPr>
            <p:spPr>
              <a:xfrm>
                <a:off x="3223914" y="4678130"/>
                <a:ext cx="406393" cy="276999"/>
              </a:xfrm>
              <a:prstGeom prst="rect">
                <a:avLst/>
              </a:prstGeom>
              <a:blipFill>
                <a:blip r:embed="rId3"/>
                <a:stretch>
                  <a:fillRect l="-13433" r="-10448" b="-8696"/>
                </a:stretch>
              </a:blipFill>
            </p:spPr>
            <p:txBody>
              <a:bodyPr/>
              <a:lstStyle/>
              <a:p>
                <a:r>
                  <a:rPr lang="en-US">
                    <a:noFill/>
                  </a:rPr>
                  <a:t> </a:t>
                </a:r>
              </a:p>
            </p:txBody>
          </p:sp>
        </mc:Fallback>
      </mc:AlternateContent>
      <p:sp>
        <p:nvSpPr>
          <p:cNvPr id="13" name="Rectangle: Rounded Corners 12">
            <a:extLst>
              <a:ext uri="{FF2B5EF4-FFF2-40B4-BE49-F238E27FC236}">
                <a16:creationId xmlns:a16="http://schemas.microsoft.com/office/drawing/2014/main" id="{4347EBB7-A050-7856-C938-2262CA01DDAD}"/>
              </a:ext>
            </a:extLst>
          </p:cNvPr>
          <p:cNvSpPr/>
          <p:nvPr/>
        </p:nvSpPr>
        <p:spPr bwMode="auto">
          <a:xfrm>
            <a:off x="4415670" y="4301565"/>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4" name="Straight Arrow Connector 13">
            <a:extLst>
              <a:ext uri="{FF2B5EF4-FFF2-40B4-BE49-F238E27FC236}">
                <a16:creationId xmlns:a16="http://schemas.microsoft.com/office/drawing/2014/main" id="{B3BFA3B3-AB5A-4CF8-6B16-EC1DDD6E5A40}"/>
              </a:ext>
            </a:extLst>
          </p:cNvPr>
          <p:cNvCxnSpPr>
            <a:cxnSpLocks/>
            <a:stCxn id="17" idx="0"/>
            <a:endCxn id="13" idx="2"/>
          </p:cNvCxnSpPr>
          <p:nvPr/>
        </p:nvCxnSpPr>
        <p:spPr bwMode="auto">
          <a:xfrm flipV="1">
            <a:off x="4667524" y="5309677"/>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3339864A-4D2F-3C89-CF6E-103FD470FBD8}"/>
              </a:ext>
            </a:extLst>
          </p:cNvPr>
          <p:cNvCxnSpPr>
            <a:cxnSpLocks/>
            <a:stCxn id="13" idx="0"/>
            <a:endCxn id="16" idx="4"/>
          </p:cNvCxnSpPr>
          <p:nvPr/>
        </p:nvCxnSpPr>
        <p:spPr bwMode="auto">
          <a:xfrm flipH="1" flipV="1">
            <a:off x="4667524" y="3869467"/>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16" name="Oval 15">
            <a:extLst>
              <a:ext uri="{FF2B5EF4-FFF2-40B4-BE49-F238E27FC236}">
                <a16:creationId xmlns:a16="http://schemas.microsoft.com/office/drawing/2014/main" id="{18D8337E-6320-B0D4-E24E-C43F2F175580}"/>
              </a:ext>
            </a:extLst>
          </p:cNvPr>
          <p:cNvSpPr/>
          <p:nvPr/>
        </p:nvSpPr>
        <p:spPr bwMode="auto">
          <a:xfrm>
            <a:off x="4451500" y="3437419"/>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a:extLst>
              <a:ext uri="{FF2B5EF4-FFF2-40B4-BE49-F238E27FC236}">
                <a16:creationId xmlns:a16="http://schemas.microsoft.com/office/drawing/2014/main" id="{7881506E-D0B2-D800-B6FC-67064B8C41E7}"/>
              </a:ext>
            </a:extLst>
          </p:cNvPr>
          <p:cNvSpPr/>
          <p:nvPr/>
        </p:nvSpPr>
        <p:spPr bwMode="auto">
          <a:xfrm>
            <a:off x="4451500" y="5758613"/>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1D7D501-2F57-B53C-039F-B0E2671ED385}"/>
                  </a:ext>
                </a:extLst>
              </p:cNvPr>
              <p:cNvSpPr txBox="1"/>
              <p:nvPr/>
            </p:nvSpPr>
            <p:spPr>
              <a:xfrm>
                <a:off x="4466508" y="4669711"/>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18" name="TextBox 17">
                <a:extLst>
                  <a:ext uri="{FF2B5EF4-FFF2-40B4-BE49-F238E27FC236}">
                    <a16:creationId xmlns:a16="http://schemas.microsoft.com/office/drawing/2014/main" id="{01D7D501-2F57-B53C-039F-B0E2671ED385}"/>
                  </a:ext>
                </a:extLst>
              </p:cNvPr>
              <p:cNvSpPr txBox="1">
                <a:spLocks noRot="1" noChangeAspect="1" noMove="1" noResize="1" noEditPoints="1" noAdjustHandles="1" noChangeArrowheads="1" noChangeShapeType="1" noTextEdit="1"/>
              </p:cNvSpPr>
              <p:nvPr/>
            </p:nvSpPr>
            <p:spPr>
              <a:xfrm>
                <a:off x="4466508" y="4669711"/>
                <a:ext cx="406393" cy="276999"/>
              </a:xfrm>
              <a:prstGeom prst="rect">
                <a:avLst/>
              </a:prstGeom>
              <a:blipFill>
                <a:blip r:embed="rId4"/>
                <a:stretch>
                  <a:fillRect l="-13636" r="-12121" b="-11111"/>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5422F26F-77D1-ACCE-3F51-FA866C73A95E}"/>
              </a:ext>
            </a:extLst>
          </p:cNvPr>
          <p:cNvCxnSpPr>
            <a:stCxn id="25" idx="3"/>
            <a:endCxn id="19" idx="1"/>
          </p:cNvCxnSpPr>
          <p:nvPr/>
        </p:nvCxnSpPr>
        <p:spPr bwMode="auto">
          <a:xfrm>
            <a:off x="2494974" y="4814040"/>
            <a:ext cx="67810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1ED6D20B-B182-B63E-4A50-1A14A25339BF}"/>
              </a:ext>
            </a:extLst>
          </p:cNvPr>
          <p:cNvCxnSpPr>
            <a:stCxn id="19" idx="3"/>
            <a:endCxn id="13" idx="1"/>
          </p:cNvCxnSpPr>
          <p:nvPr/>
        </p:nvCxnSpPr>
        <p:spPr bwMode="auto">
          <a:xfrm flipV="1">
            <a:off x="3676785" y="4805621"/>
            <a:ext cx="738885" cy="8419"/>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2" name="Rectangle: Rounded Corners 31">
            <a:extLst>
              <a:ext uri="{FF2B5EF4-FFF2-40B4-BE49-F238E27FC236}">
                <a16:creationId xmlns:a16="http://schemas.microsoft.com/office/drawing/2014/main" id="{3DA09062-3FE3-B5D7-46C2-D8079AA6E319}"/>
              </a:ext>
            </a:extLst>
          </p:cNvPr>
          <p:cNvSpPr/>
          <p:nvPr/>
        </p:nvSpPr>
        <p:spPr bwMode="auto">
          <a:xfrm>
            <a:off x="5615546" y="4293146"/>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4CF042DB-A10E-2F6C-10C6-4DE63FD702E4}"/>
              </a:ext>
            </a:extLst>
          </p:cNvPr>
          <p:cNvCxnSpPr>
            <a:cxnSpLocks/>
            <a:stCxn id="36" idx="0"/>
            <a:endCxn id="32" idx="2"/>
          </p:cNvCxnSpPr>
          <p:nvPr/>
        </p:nvCxnSpPr>
        <p:spPr bwMode="auto">
          <a:xfrm flipV="1">
            <a:off x="5867400" y="5301258"/>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5923474F-42DA-22D8-1E5E-12DA53976A09}"/>
              </a:ext>
            </a:extLst>
          </p:cNvPr>
          <p:cNvCxnSpPr>
            <a:cxnSpLocks/>
            <a:stCxn id="32" idx="0"/>
            <a:endCxn id="35" idx="4"/>
          </p:cNvCxnSpPr>
          <p:nvPr/>
        </p:nvCxnSpPr>
        <p:spPr bwMode="auto">
          <a:xfrm flipH="1" flipV="1">
            <a:off x="5867400" y="3861048"/>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5" name="Oval 34">
            <a:extLst>
              <a:ext uri="{FF2B5EF4-FFF2-40B4-BE49-F238E27FC236}">
                <a16:creationId xmlns:a16="http://schemas.microsoft.com/office/drawing/2014/main" id="{9F9BA35A-A52F-670F-635D-389166F01332}"/>
              </a:ext>
            </a:extLst>
          </p:cNvPr>
          <p:cNvSpPr/>
          <p:nvPr/>
        </p:nvSpPr>
        <p:spPr bwMode="auto">
          <a:xfrm>
            <a:off x="5651376" y="3429000"/>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a:extLst>
              <a:ext uri="{FF2B5EF4-FFF2-40B4-BE49-F238E27FC236}">
                <a16:creationId xmlns:a16="http://schemas.microsoft.com/office/drawing/2014/main" id="{5C9C35FD-985B-65FC-FE3B-E3003C7BED61}"/>
              </a:ext>
            </a:extLst>
          </p:cNvPr>
          <p:cNvSpPr/>
          <p:nvPr/>
        </p:nvSpPr>
        <p:spPr bwMode="auto">
          <a:xfrm>
            <a:off x="5651376" y="5750194"/>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97BB0B1-029B-7604-6EC7-339169D12807}"/>
                  </a:ext>
                </a:extLst>
              </p:cNvPr>
              <p:cNvSpPr txBox="1"/>
              <p:nvPr/>
            </p:nvSpPr>
            <p:spPr>
              <a:xfrm>
                <a:off x="5666384" y="4661292"/>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37" name="TextBox 36">
                <a:extLst>
                  <a:ext uri="{FF2B5EF4-FFF2-40B4-BE49-F238E27FC236}">
                    <a16:creationId xmlns:a16="http://schemas.microsoft.com/office/drawing/2014/main" id="{497BB0B1-029B-7604-6EC7-339169D12807}"/>
                  </a:ext>
                </a:extLst>
              </p:cNvPr>
              <p:cNvSpPr txBox="1">
                <a:spLocks noRot="1" noChangeAspect="1" noMove="1" noResize="1" noEditPoints="1" noAdjustHandles="1" noChangeArrowheads="1" noChangeShapeType="1" noTextEdit="1"/>
              </p:cNvSpPr>
              <p:nvPr/>
            </p:nvSpPr>
            <p:spPr>
              <a:xfrm>
                <a:off x="5666384" y="4661292"/>
                <a:ext cx="406393" cy="276999"/>
              </a:xfrm>
              <a:prstGeom prst="rect">
                <a:avLst/>
              </a:prstGeom>
              <a:blipFill>
                <a:blip r:embed="rId5"/>
                <a:stretch>
                  <a:fillRect l="-13636" r="-12121" b="-8889"/>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C9001E44-28E1-4C41-CE37-62A5E5B90B33}"/>
              </a:ext>
            </a:extLst>
          </p:cNvPr>
          <p:cNvCxnSpPr>
            <a:cxnSpLocks/>
            <a:stCxn id="13" idx="3"/>
            <a:endCxn id="32" idx="1"/>
          </p:cNvCxnSpPr>
          <p:nvPr/>
        </p:nvCxnSpPr>
        <p:spPr bwMode="auto">
          <a:xfrm flipV="1">
            <a:off x="4919379" y="4797202"/>
            <a:ext cx="696167" cy="8419"/>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8B7699-929A-B838-45A5-082319E40663}"/>
                  </a:ext>
                </a:extLst>
              </p:cNvPr>
              <p:cNvSpPr txBox="1"/>
              <p:nvPr/>
            </p:nvSpPr>
            <p:spPr>
              <a:xfrm>
                <a:off x="2146506" y="3494461"/>
                <a:ext cx="2943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0</m:t>
                          </m:r>
                        </m:sub>
                      </m:sSub>
                    </m:oMath>
                  </m:oMathPara>
                </a14:m>
                <a:endParaRPr lang="en-US" dirty="0"/>
              </a:p>
            </p:txBody>
          </p:sp>
        </mc:Choice>
        <mc:Fallback xmlns="">
          <p:sp>
            <p:nvSpPr>
              <p:cNvPr id="42" name="TextBox 41">
                <a:extLst>
                  <a:ext uri="{FF2B5EF4-FFF2-40B4-BE49-F238E27FC236}">
                    <a16:creationId xmlns:a16="http://schemas.microsoft.com/office/drawing/2014/main" id="{DA8B7699-929A-B838-45A5-082319E40663}"/>
                  </a:ext>
                </a:extLst>
              </p:cNvPr>
              <p:cNvSpPr txBox="1">
                <a:spLocks noRot="1" noChangeAspect="1" noMove="1" noResize="1" noEditPoints="1" noAdjustHandles="1" noChangeArrowheads="1" noChangeShapeType="1" noTextEdit="1"/>
              </p:cNvSpPr>
              <p:nvPr/>
            </p:nvSpPr>
            <p:spPr>
              <a:xfrm>
                <a:off x="2146506" y="3494461"/>
                <a:ext cx="294311" cy="276999"/>
              </a:xfrm>
              <a:prstGeom prst="rect">
                <a:avLst/>
              </a:prstGeom>
              <a:blipFill>
                <a:blip r:embed="rId6"/>
                <a:stretch>
                  <a:fillRect l="-18750" t="-21739" r="-541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D9752D0-21A7-5CFC-CF5B-BFEAB6F65978}"/>
                  </a:ext>
                </a:extLst>
              </p:cNvPr>
              <p:cNvSpPr txBox="1"/>
              <p:nvPr/>
            </p:nvSpPr>
            <p:spPr>
              <a:xfrm>
                <a:off x="2146506" y="5822025"/>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US" dirty="0"/>
              </a:p>
            </p:txBody>
          </p:sp>
        </mc:Choice>
        <mc:Fallback xmlns="">
          <p:sp>
            <p:nvSpPr>
              <p:cNvPr id="43" name="TextBox 42">
                <a:extLst>
                  <a:ext uri="{FF2B5EF4-FFF2-40B4-BE49-F238E27FC236}">
                    <a16:creationId xmlns:a16="http://schemas.microsoft.com/office/drawing/2014/main" id="{5D9752D0-21A7-5CFC-CF5B-BFEAB6F65978}"/>
                  </a:ext>
                </a:extLst>
              </p:cNvPr>
              <p:cNvSpPr txBox="1">
                <a:spLocks noRot="1" noChangeAspect="1" noMove="1" noResize="1" noEditPoints="1" noAdjustHandles="1" noChangeArrowheads="1" noChangeShapeType="1" noTextEdit="1"/>
              </p:cNvSpPr>
              <p:nvPr/>
            </p:nvSpPr>
            <p:spPr>
              <a:xfrm>
                <a:off x="2146506" y="5822025"/>
                <a:ext cx="292644" cy="276999"/>
              </a:xfrm>
              <a:prstGeom prst="rect">
                <a:avLst/>
              </a:prstGeom>
              <a:blipFill>
                <a:blip r:embed="rId7"/>
                <a:stretch>
                  <a:fillRect l="-10417" r="-625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D611627-D713-1A9A-0A3C-AA24A89C7781}"/>
                  </a:ext>
                </a:extLst>
              </p:cNvPr>
              <p:cNvSpPr txBox="1"/>
              <p:nvPr/>
            </p:nvSpPr>
            <p:spPr>
              <a:xfrm>
                <a:off x="3314768" y="3494461"/>
                <a:ext cx="2889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1</m:t>
                          </m:r>
                        </m:sub>
                      </m:sSub>
                    </m:oMath>
                  </m:oMathPara>
                </a14:m>
                <a:endParaRPr lang="en-US" dirty="0"/>
              </a:p>
            </p:txBody>
          </p:sp>
        </mc:Choice>
        <mc:Fallback xmlns="">
          <p:sp>
            <p:nvSpPr>
              <p:cNvPr id="44" name="TextBox 43">
                <a:extLst>
                  <a:ext uri="{FF2B5EF4-FFF2-40B4-BE49-F238E27FC236}">
                    <a16:creationId xmlns:a16="http://schemas.microsoft.com/office/drawing/2014/main" id="{FD611627-D713-1A9A-0A3C-AA24A89C7781}"/>
                  </a:ext>
                </a:extLst>
              </p:cNvPr>
              <p:cNvSpPr txBox="1">
                <a:spLocks noRot="1" noChangeAspect="1" noMove="1" noResize="1" noEditPoints="1" noAdjustHandles="1" noChangeArrowheads="1" noChangeShapeType="1" noTextEdit="1"/>
              </p:cNvSpPr>
              <p:nvPr/>
            </p:nvSpPr>
            <p:spPr>
              <a:xfrm>
                <a:off x="3314768" y="3494461"/>
                <a:ext cx="288989" cy="276999"/>
              </a:xfrm>
              <a:prstGeom prst="rect">
                <a:avLst/>
              </a:prstGeom>
              <a:blipFill>
                <a:blip r:embed="rId8"/>
                <a:stretch>
                  <a:fillRect l="-19149" t="-21739" r="-53191"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46539AC-2427-51BA-E4EF-D74A0EA1AF82}"/>
                  </a:ext>
                </a:extLst>
              </p:cNvPr>
              <p:cNvSpPr txBox="1"/>
              <p:nvPr/>
            </p:nvSpPr>
            <p:spPr>
              <a:xfrm>
                <a:off x="3314768" y="5822025"/>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45" name="TextBox 44">
                <a:extLst>
                  <a:ext uri="{FF2B5EF4-FFF2-40B4-BE49-F238E27FC236}">
                    <a16:creationId xmlns:a16="http://schemas.microsoft.com/office/drawing/2014/main" id="{346539AC-2427-51BA-E4EF-D74A0EA1AF82}"/>
                  </a:ext>
                </a:extLst>
              </p:cNvPr>
              <p:cNvSpPr txBox="1">
                <a:spLocks noRot="1" noChangeAspect="1" noMove="1" noResize="1" noEditPoints="1" noAdjustHandles="1" noChangeArrowheads="1" noChangeShapeType="1" noTextEdit="1"/>
              </p:cNvSpPr>
              <p:nvPr/>
            </p:nvSpPr>
            <p:spPr>
              <a:xfrm>
                <a:off x="3314768" y="5822025"/>
                <a:ext cx="287323" cy="276999"/>
              </a:xfrm>
              <a:prstGeom prst="rect">
                <a:avLst/>
              </a:prstGeom>
              <a:blipFill>
                <a:blip r:embed="rId9"/>
                <a:stretch>
                  <a:fillRect l="-10638" r="-4255"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E8A99F7-7477-8FEB-FE9A-9054A97E0CCC}"/>
                  </a:ext>
                </a:extLst>
              </p:cNvPr>
              <p:cNvSpPr txBox="1"/>
              <p:nvPr/>
            </p:nvSpPr>
            <p:spPr>
              <a:xfrm>
                <a:off x="4561825" y="3494461"/>
                <a:ext cx="2943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2</m:t>
                          </m:r>
                        </m:sub>
                      </m:sSub>
                    </m:oMath>
                  </m:oMathPara>
                </a14:m>
                <a:endParaRPr lang="en-US" dirty="0"/>
              </a:p>
            </p:txBody>
          </p:sp>
        </mc:Choice>
        <mc:Fallback xmlns="">
          <p:sp>
            <p:nvSpPr>
              <p:cNvPr id="46" name="TextBox 45">
                <a:extLst>
                  <a:ext uri="{FF2B5EF4-FFF2-40B4-BE49-F238E27FC236}">
                    <a16:creationId xmlns:a16="http://schemas.microsoft.com/office/drawing/2014/main" id="{5E8A99F7-7477-8FEB-FE9A-9054A97E0CCC}"/>
                  </a:ext>
                </a:extLst>
              </p:cNvPr>
              <p:cNvSpPr txBox="1">
                <a:spLocks noRot="1" noChangeAspect="1" noMove="1" noResize="1" noEditPoints="1" noAdjustHandles="1" noChangeArrowheads="1" noChangeShapeType="1" noTextEdit="1"/>
              </p:cNvSpPr>
              <p:nvPr/>
            </p:nvSpPr>
            <p:spPr>
              <a:xfrm>
                <a:off x="4561825" y="3494461"/>
                <a:ext cx="294311" cy="276999"/>
              </a:xfrm>
              <a:prstGeom prst="rect">
                <a:avLst/>
              </a:prstGeom>
              <a:blipFill>
                <a:blip r:embed="rId10"/>
                <a:stretch>
                  <a:fillRect l="-18367" t="-21739" r="-51020"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AB0C994-18B1-C53D-0E95-73D43E94B994}"/>
                  </a:ext>
                </a:extLst>
              </p:cNvPr>
              <p:cNvSpPr txBox="1"/>
              <p:nvPr/>
            </p:nvSpPr>
            <p:spPr>
              <a:xfrm>
                <a:off x="4561825" y="5822025"/>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47" name="TextBox 46">
                <a:extLst>
                  <a:ext uri="{FF2B5EF4-FFF2-40B4-BE49-F238E27FC236}">
                    <a16:creationId xmlns:a16="http://schemas.microsoft.com/office/drawing/2014/main" id="{8AB0C994-18B1-C53D-0E95-73D43E94B994}"/>
                  </a:ext>
                </a:extLst>
              </p:cNvPr>
              <p:cNvSpPr txBox="1">
                <a:spLocks noRot="1" noChangeAspect="1" noMove="1" noResize="1" noEditPoints="1" noAdjustHandles="1" noChangeArrowheads="1" noChangeShapeType="1" noTextEdit="1"/>
              </p:cNvSpPr>
              <p:nvPr/>
            </p:nvSpPr>
            <p:spPr>
              <a:xfrm>
                <a:off x="4561825" y="5822025"/>
                <a:ext cx="292644" cy="276999"/>
              </a:xfrm>
              <a:prstGeom prst="rect">
                <a:avLst/>
              </a:prstGeom>
              <a:blipFill>
                <a:blip r:embed="rId11"/>
                <a:stretch>
                  <a:fillRect l="-10417" r="-625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AF8B595-4E9D-6DDF-C3B4-F72D5101142E}"/>
                  </a:ext>
                </a:extLst>
              </p:cNvPr>
              <p:cNvSpPr txBox="1"/>
              <p:nvPr/>
            </p:nvSpPr>
            <p:spPr>
              <a:xfrm>
                <a:off x="5764763" y="3445838"/>
                <a:ext cx="2943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3</m:t>
                          </m:r>
                        </m:sub>
                      </m:sSub>
                    </m:oMath>
                  </m:oMathPara>
                </a14:m>
                <a:endParaRPr lang="en-US" dirty="0"/>
              </a:p>
            </p:txBody>
          </p:sp>
        </mc:Choice>
        <mc:Fallback xmlns="">
          <p:sp>
            <p:nvSpPr>
              <p:cNvPr id="48" name="TextBox 47">
                <a:extLst>
                  <a:ext uri="{FF2B5EF4-FFF2-40B4-BE49-F238E27FC236}">
                    <a16:creationId xmlns:a16="http://schemas.microsoft.com/office/drawing/2014/main" id="{2AF8B595-4E9D-6DDF-C3B4-F72D5101142E}"/>
                  </a:ext>
                </a:extLst>
              </p:cNvPr>
              <p:cNvSpPr txBox="1">
                <a:spLocks noRot="1" noChangeAspect="1" noMove="1" noResize="1" noEditPoints="1" noAdjustHandles="1" noChangeArrowheads="1" noChangeShapeType="1" noTextEdit="1"/>
              </p:cNvSpPr>
              <p:nvPr/>
            </p:nvSpPr>
            <p:spPr>
              <a:xfrm>
                <a:off x="5764763" y="3445838"/>
                <a:ext cx="294311" cy="276999"/>
              </a:xfrm>
              <a:prstGeom prst="rect">
                <a:avLst/>
              </a:prstGeom>
              <a:blipFill>
                <a:blip r:embed="rId12"/>
                <a:stretch>
                  <a:fillRect l="-18750" t="-21739" r="-52083"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DA47EB-3F5C-15A1-0398-1727F9A02D9B}"/>
                  </a:ext>
                </a:extLst>
              </p:cNvPr>
              <p:cNvSpPr txBox="1"/>
              <p:nvPr/>
            </p:nvSpPr>
            <p:spPr>
              <a:xfrm>
                <a:off x="5764763" y="5773402"/>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49" name="TextBox 48">
                <a:extLst>
                  <a:ext uri="{FF2B5EF4-FFF2-40B4-BE49-F238E27FC236}">
                    <a16:creationId xmlns:a16="http://schemas.microsoft.com/office/drawing/2014/main" id="{DADA47EB-3F5C-15A1-0398-1727F9A02D9B}"/>
                  </a:ext>
                </a:extLst>
              </p:cNvPr>
              <p:cNvSpPr txBox="1">
                <a:spLocks noRot="1" noChangeAspect="1" noMove="1" noResize="1" noEditPoints="1" noAdjustHandles="1" noChangeArrowheads="1" noChangeShapeType="1" noTextEdit="1"/>
              </p:cNvSpPr>
              <p:nvPr/>
            </p:nvSpPr>
            <p:spPr>
              <a:xfrm>
                <a:off x="5764763" y="5773402"/>
                <a:ext cx="292644" cy="276999"/>
              </a:xfrm>
              <a:prstGeom prst="rect">
                <a:avLst/>
              </a:prstGeom>
              <a:blipFill>
                <a:blip r:embed="rId13"/>
                <a:stretch>
                  <a:fillRect l="-10417"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AB331FB-0166-FA78-7A35-AB07B1EBBA3B}"/>
                  </a:ext>
                </a:extLst>
              </p:cNvPr>
              <p:cNvSpPr txBox="1"/>
              <p:nvPr/>
            </p:nvSpPr>
            <p:spPr>
              <a:xfrm>
                <a:off x="2541452" y="4436289"/>
                <a:ext cx="503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p:txBody>
          </p:sp>
        </mc:Choice>
        <mc:Fallback xmlns="">
          <p:sp>
            <p:nvSpPr>
              <p:cNvPr id="59" name="TextBox 58">
                <a:extLst>
                  <a:ext uri="{FF2B5EF4-FFF2-40B4-BE49-F238E27FC236}">
                    <a16:creationId xmlns:a16="http://schemas.microsoft.com/office/drawing/2014/main" id="{7AB331FB-0166-FA78-7A35-AB07B1EBBA3B}"/>
                  </a:ext>
                </a:extLst>
              </p:cNvPr>
              <p:cNvSpPr txBox="1">
                <a:spLocks noRot="1" noChangeAspect="1" noMove="1" noResize="1" noEditPoints="1" noAdjustHandles="1" noChangeArrowheads="1" noChangeShapeType="1" noTextEdit="1"/>
              </p:cNvSpPr>
              <p:nvPr/>
            </p:nvSpPr>
            <p:spPr>
              <a:xfrm>
                <a:off x="2541452" y="4436289"/>
                <a:ext cx="503710" cy="369332"/>
              </a:xfrm>
              <a:prstGeom prst="rect">
                <a:avLst/>
              </a:prstGeom>
              <a:blipFill>
                <a:blip r:embed="rId14"/>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59295F8-85F4-D291-759A-63AAA0A976B1}"/>
                  </a:ext>
                </a:extLst>
              </p:cNvPr>
              <p:cNvSpPr txBox="1"/>
              <p:nvPr/>
            </p:nvSpPr>
            <p:spPr>
              <a:xfrm>
                <a:off x="3794372" y="4368927"/>
                <a:ext cx="503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p:txBody>
          </p:sp>
        </mc:Choice>
        <mc:Fallback xmlns="">
          <p:sp>
            <p:nvSpPr>
              <p:cNvPr id="61" name="TextBox 60">
                <a:extLst>
                  <a:ext uri="{FF2B5EF4-FFF2-40B4-BE49-F238E27FC236}">
                    <a16:creationId xmlns:a16="http://schemas.microsoft.com/office/drawing/2014/main" id="{059295F8-85F4-D291-759A-63AAA0A976B1}"/>
                  </a:ext>
                </a:extLst>
              </p:cNvPr>
              <p:cNvSpPr txBox="1">
                <a:spLocks noRot="1" noChangeAspect="1" noMove="1" noResize="1" noEditPoints="1" noAdjustHandles="1" noChangeArrowheads="1" noChangeShapeType="1" noTextEdit="1"/>
              </p:cNvSpPr>
              <p:nvPr/>
            </p:nvSpPr>
            <p:spPr>
              <a:xfrm>
                <a:off x="3794372" y="4368927"/>
                <a:ext cx="503710" cy="369332"/>
              </a:xfrm>
              <a:prstGeom prst="rect">
                <a:avLst/>
              </a:prstGeom>
              <a:blipFill>
                <a:blip r:embed="rId1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458F0FB-A561-72E0-B956-2CC320D1E2AF}"/>
                  </a:ext>
                </a:extLst>
              </p:cNvPr>
              <p:cNvSpPr txBox="1"/>
              <p:nvPr/>
            </p:nvSpPr>
            <p:spPr>
              <a:xfrm>
                <a:off x="5036966" y="4368927"/>
                <a:ext cx="503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p:txBody>
          </p:sp>
        </mc:Choice>
        <mc:Fallback xmlns="">
          <p:sp>
            <p:nvSpPr>
              <p:cNvPr id="62" name="TextBox 61">
                <a:extLst>
                  <a:ext uri="{FF2B5EF4-FFF2-40B4-BE49-F238E27FC236}">
                    <a16:creationId xmlns:a16="http://schemas.microsoft.com/office/drawing/2014/main" id="{2458F0FB-A561-72E0-B956-2CC320D1E2AF}"/>
                  </a:ext>
                </a:extLst>
              </p:cNvPr>
              <p:cNvSpPr txBox="1">
                <a:spLocks noRot="1" noChangeAspect="1" noMove="1" noResize="1" noEditPoints="1" noAdjustHandles="1" noChangeArrowheads="1" noChangeShapeType="1" noTextEdit="1"/>
              </p:cNvSpPr>
              <p:nvPr/>
            </p:nvSpPr>
            <p:spPr>
              <a:xfrm>
                <a:off x="5036966" y="4368927"/>
                <a:ext cx="503710" cy="369332"/>
              </a:xfrm>
              <a:prstGeom prst="rect">
                <a:avLst/>
              </a:prstGeom>
              <a:blipFill>
                <a:blip r:embed="rId16"/>
                <a:stretch>
                  <a:fillRect b="-1667"/>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B0E9EF36-FC62-8F22-F8C1-4F547A1D67A7}"/>
              </a:ext>
            </a:extLst>
          </p:cNvPr>
          <p:cNvSpPr/>
          <p:nvPr/>
        </p:nvSpPr>
        <p:spPr bwMode="auto">
          <a:xfrm>
            <a:off x="2027095" y="2725758"/>
            <a:ext cx="432048" cy="432048"/>
          </a:xfrm>
          <a:prstGeom prst="ellipse">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D689815-E95F-6A95-FBD9-5ED1361FF655}"/>
                  </a:ext>
                </a:extLst>
              </p:cNvPr>
              <p:cNvSpPr txBox="1"/>
              <p:nvPr/>
            </p:nvSpPr>
            <p:spPr>
              <a:xfrm>
                <a:off x="2146506" y="2774381"/>
                <a:ext cx="2943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𝐿</m:t>
                          </m:r>
                        </m:e>
                        <m:sub>
                          <m:r>
                            <a:rPr lang="en-US" b="0" i="1" smtClean="0">
                              <a:latin typeface="Cambria Math" panose="02040503050406030204" pitchFamily="18" charset="0"/>
                            </a:rPr>
                            <m:t>0</m:t>
                          </m:r>
                        </m:sub>
                      </m:sSub>
                    </m:oMath>
                  </m:oMathPara>
                </a14:m>
                <a:endParaRPr lang="en-US" dirty="0"/>
              </a:p>
            </p:txBody>
          </p:sp>
        </mc:Choice>
        <mc:Fallback xmlns="">
          <p:sp>
            <p:nvSpPr>
              <p:cNvPr id="40" name="TextBox 39">
                <a:extLst>
                  <a:ext uri="{FF2B5EF4-FFF2-40B4-BE49-F238E27FC236}">
                    <a16:creationId xmlns:a16="http://schemas.microsoft.com/office/drawing/2014/main" id="{4D689815-E95F-6A95-FBD9-5ED1361FF655}"/>
                  </a:ext>
                </a:extLst>
              </p:cNvPr>
              <p:cNvSpPr txBox="1">
                <a:spLocks noRot="1" noChangeAspect="1" noMove="1" noResize="1" noEditPoints="1" noAdjustHandles="1" noChangeArrowheads="1" noChangeShapeType="1" noTextEdit="1"/>
              </p:cNvSpPr>
              <p:nvPr/>
            </p:nvSpPr>
            <p:spPr>
              <a:xfrm>
                <a:off x="2146506" y="2774381"/>
                <a:ext cx="294311" cy="276999"/>
              </a:xfrm>
              <a:prstGeom prst="rect">
                <a:avLst/>
              </a:prstGeom>
              <a:blipFill>
                <a:blip r:embed="rId17"/>
                <a:stretch>
                  <a:fillRect l="-16667" r="-6250" b="-17391"/>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D2D3A724-62B6-00E2-022E-ABAF5E04A31E}"/>
              </a:ext>
            </a:extLst>
          </p:cNvPr>
          <p:cNvCxnSpPr>
            <a:cxnSpLocks/>
            <a:stCxn id="28" idx="0"/>
            <a:endCxn id="39" idx="4"/>
          </p:cNvCxnSpPr>
          <p:nvPr/>
        </p:nvCxnSpPr>
        <p:spPr bwMode="auto">
          <a:xfrm flipV="1">
            <a:off x="2243119" y="3157806"/>
            <a:ext cx="0" cy="288032"/>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54" name="Oval 53">
            <a:extLst>
              <a:ext uri="{FF2B5EF4-FFF2-40B4-BE49-F238E27FC236}">
                <a16:creationId xmlns:a16="http://schemas.microsoft.com/office/drawing/2014/main" id="{6526898E-1AAD-8799-043F-DBD00DCDA397}"/>
              </a:ext>
            </a:extLst>
          </p:cNvPr>
          <p:cNvSpPr/>
          <p:nvPr/>
        </p:nvSpPr>
        <p:spPr bwMode="auto">
          <a:xfrm>
            <a:off x="3217068" y="2713232"/>
            <a:ext cx="432048" cy="432048"/>
          </a:xfrm>
          <a:prstGeom prst="ellipse">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9A8B860-7E21-EBD2-6196-810696E609C6}"/>
                  </a:ext>
                </a:extLst>
              </p:cNvPr>
              <p:cNvSpPr txBox="1"/>
              <p:nvPr/>
            </p:nvSpPr>
            <p:spPr>
              <a:xfrm>
                <a:off x="3336479" y="2761855"/>
                <a:ext cx="2895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𝐿</m:t>
                          </m:r>
                        </m:e>
                        <m:sub>
                          <m:r>
                            <a:rPr lang="en-US" b="0" i="1" smtClean="0">
                              <a:latin typeface="Cambria Math" panose="02040503050406030204" pitchFamily="18" charset="0"/>
                            </a:rPr>
                            <m:t>1</m:t>
                          </m:r>
                        </m:sub>
                      </m:sSub>
                    </m:oMath>
                  </m:oMathPara>
                </a14:m>
                <a:endParaRPr lang="en-US" dirty="0"/>
              </a:p>
            </p:txBody>
          </p:sp>
        </mc:Choice>
        <mc:Fallback xmlns="">
          <p:sp>
            <p:nvSpPr>
              <p:cNvPr id="56" name="TextBox 55">
                <a:extLst>
                  <a:ext uri="{FF2B5EF4-FFF2-40B4-BE49-F238E27FC236}">
                    <a16:creationId xmlns:a16="http://schemas.microsoft.com/office/drawing/2014/main" id="{19A8B860-7E21-EBD2-6196-810696E609C6}"/>
                  </a:ext>
                </a:extLst>
              </p:cNvPr>
              <p:cNvSpPr txBox="1">
                <a:spLocks noRot="1" noChangeAspect="1" noMove="1" noResize="1" noEditPoints="1" noAdjustHandles="1" noChangeArrowheads="1" noChangeShapeType="1" noTextEdit="1"/>
              </p:cNvSpPr>
              <p:nvPr/>
            </p:nvSpPr>
            <p:spPr>
              <a:xfrm>
                <a:off x="3336479" y="2761855"/>
                <a:ext cx="289566" cy="276999"/>
              </a:xfrm>
              <a:prstGeom prst="rect">
                <a:avLst/>
              </a:prstGeom>
              <a:blipFill>
                <a:blip r:embed="rId18"/>
                <a:stretch>
                  <a:fillRect l="-16667" r="-4167" b="-20000"/>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1020225D-5DE1-E6C7-D7F7-0D0E2A6F8945}"/>
              </a:ext>
            </a:extLst>
          </p:cNvPr>
          <p:cNvCxnSpPr>
            <a:cxnSpLocks/>
            <a:stCxn id="22" idx="0"/>
            <a:endCxn id="54" idx="4"/>
          </p:cNvCxnSpPr>
          <p:nvPr/>
        </p:nvCxnSpPr>
        <p:spPr bwMode="auto">
          <a:xfrm flipV="1">
            <a:off x="3424930" y="3145280"/>
            <a:ext cx="8162" cy="30055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60" name="Oval 59">
            <a:extLst>
              <a:ext uri="{FF2B5EF4-FFF2-40B4-BE49-F238E27FC236}">
                <a16:creationId xmlns:a16="http://schemas.microsoft.com/office/drawing/2014/main" id="{B0FCC28B-FB07-3390-575B-ACF4F97440B9}"/>
              </a:ext>
            </a:extLst>
          </p:cNvPr>
          <p:cNvSpPr/>
          <p:nvPr/>
        </p:nvSpPr>
        <p:spPr bwMode="auto">
          <a:xfrm>
            <a:off x="4444618" y="2713232"/>
            <a:ext cx="432048" cy="432048"/>
          </a:xfrm>
          <a:prstGeom prst="ellipse">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2277F993-2D99-E850-447B-6D009E425208}"/>
                  </a:ext>
                </a:extLst>
              </p:cNvPr>
              <p:cNvSpPr txBox="1"/>
              <p:nvPr/>
            </p:nvSpPr>
            <p:spPr>
              <a:xfrm>
                <a:off x="4564029" y="2761855"/>
                <a:ext cx="2948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𝐿</m:t>
                          </m:r>
                        </m:e>
                        <m:sub>
                          <m:r>
                            <a:rPr lang="en-US" b="0" i="1" smtClean="0">
                              <a:latin typeface="Cambria Math" panose="02040503050406030204" pitchFamily="18" charset="0"/>
                            </a:rPr>
                            <m:t>2</m:t>
                          </m:r>
                        </m:sub>
                      </m:sSub>
                    </m:oMath>
                  </m:oMathPara>
                </a14:m>
                <a:endParaRPr lang="en-US" dirty="0"/>
              </a:p>
            </p:txBody>
          </p:sp>
        </mc:Choice>
        <mc:Fallback xmlns="">
          <p:sp>
            <p:nvSpPr>
              <p:cNvPr id="64" name="TextBox 63">
                <a:extLst>
                  <a:ext uri="{FF2B5EF4-FFF2-40B4-BE49-F238E27FC236}">
                    <a16:creationId xmlns:a16="http://schemas.microsoft.com/office/drawing/2014/main" id="{2277F993-2D99-E850-447B-6D009E425208}"/>
                  </a:ext>
                </a:extLst>
              </p:cNvPr>
              <p:cNvSpPr txBox="1">
                <a:spLocks noRot="1" noChangeAspect="1" noMove="1" noResize="1" noEditPoints="1" noAdjustHandles="1" noChangeArrowheads="1" noChangeShapeType="1" noTextEdit="1"/>
              </p:cNvSpPr>
              <p:nvPr/>
            </p:nvSpPr>
            <p:spPr>
              <a:xfrm>
                <a:off x="4564029" y="2761855"/>
                <a:ext cx="294888" cy="276999"/>
              </a:xfrm>
              <a:prstGeom prst="rect">
                <a:avLst/>
              </a:prstGeom>
              <a:blipFill>
                <a:blip r:embed="rId19"/>
                <a:stretch>
                  <a:fillRect l="-18750" r="-4167" b="-20000"/>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E4DD7F0E-7EC7-E031-A3C0-A1A9935E7915}"/>
              </a:ext>
            </a:extLst>
          </p:cNvPr>
          <p:cNvCxnSpPr>
            <a:cxnSpLocks/>
            <a:stCxn id="16" idx="0"/>
            <a:endCxn id="60" idx="4"/>
          </p:cNvCxnSpPr>
          <p:nvPr/>
        </p:nvCxnSpPr>
        <p:spPr bwMode="auto">
          <a:xfrm flipH="1" flipV="1">
            <a:off x="4660642" y="3145280"/>
            <a:ext cx="6882" cy="29213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67" name="Oval 66">
            <a:extLst>
              <a:ext uri="{FF2B5EF4-FFF2-40B4-BE49-F238E27FC236}">
                <a16:creationId xmlns:a16="http://schemas.microsoft.com/office/drawing/2014/main" id="{11E94A48-2816-0383-7ED9-B8C0753329D0}"/>
              </a:ext>
            </a:extLst>
          </p:cNvPr>
          <p:cNvSpPr/>
          <p:nvPr/>
        </p:nvSpPr>
        <p:spPr bwMode="auto">
          <a:xfrm>
            <a:off x="5659643" y="2700706"/>
            <a:ext cx="432048" cy="432048"/>
          </a:xfrm>
          <a:prstGeom prst="ellipse">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9E71EDB-10C5-44F1-7809-6281BBA3AAC8}"/>
                  </a:ext>
                </a:extLst>
              </p:cNvPr>
              <p:cNvSpPr txBox="1"/>
              <p:nvPr/>
            </p:nvSpPr>
            <p:spPr>
              <a:xfrm>
                <a:off x="5779054" y="2749329"/>
                <a:ext cx="2948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𝐿</m:t>
                          </m:r>
                        </m:e>
                        <m:sub>
                          <m:r>
                            <a:rPr lang="en-US" b="0" i="1" smtClean="0">
                              <a:latin typeface="Cambria Math" panose="02040503050406030204" pitchFamily="18" charset="0"/>
                            </a:rPr>
                            <m:t>3</m:t>
                          </m:r>
                        </m:sub>
                      </m:sSub>
                    </m:oMath>
                  </m:oMathPara>
                </a14:m>
                <a:endParaRPr lang="en-US" dirty="0"/>
              </a:p>
            </p:txBody>
          </p:sp>
        </mc:Choice>
        <mc:Fallback xmlns="">
          <p:sp>
            <p:nvSpPr>
              <p:cNvPr id="68" name="TextBox 67">
                <a:extLst>
                  <a:ext uri="{FF2B5EF4-FFF2-40B4-BE49-F238E27FC236}">
                    <a16:creationId xmlns:a16="http://schemas.microsoft.com/office/drawing/2014/main" id="{89E71EDB-10C5-44F1-7809-6281BBA3AAC8}"/>
                  </a:ext>
                </a:extLst>
              </p:cNvPr>
              <p:cNvSpPr txBox="1">
                <a:spLocks noRot="1" noChangeAspect="1" noMove="1" noResize="1" noEditPoints="1" noAdjustHandles="1" noChangeArrowheads="1" noChangeShapeType="1" noTextEdit="1"/>
              </p:cNvSpPr>
              <p:nvPr/>
            </p:nvSpPr>
            <p:spPr>
              <a:xfrm>
                <a:off x="5779054" y="2749329"/>
                <a:ext cx="294888" cy="276999"/>
              </a:xfrm>
              <a:prstGeom prst="rect">
                <a:avLst/>
              </a:prstGeom>
              <a:blipFill>
                <a:blip r:embed="rId20"/>
                <a:stretch>
                  <a:fillRect l="-16667" r="-6250" b="-20000"/>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6C46655A-4516-37C2-31B4-5D1343F56033}"/>
              </a:ext>
            </a:extLst>
          </p:cNvPr>
          <p:cNvCxnSpPr>
            <a:cxnSpLocks/>
            <a:stCxn id="35" idx="0"/>
            <a:endCxn id="67" idx="4"/>
          </p:cNvCxnSpPr>
          <p:nvPr/>
        </p:nvCxnSpPr>
        <p:spPr bwMode="auto">
          <a:xfrm flipV="1">
            <a:off x="5867400" y="3132754"/>
            <a:ext cx="8267" cy="29624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73" name="Oval 72">
            <a:extLst>
              <a:ext uri="{FF2B5EF4-FFF2-40B4-BE49-F238E27FC236}">
                <a16:creationId xmlns:a16="http://schemas.microsoft.com/office/drawing/2014/main" id="{325044FA-62E1-8157-3C91-21FEAD1D98B2}"/>
              </a:ext>
            </a:extLst>
          </p:cNvPr>
          <p:cNvSpPr/>
          <p:nvPr/>
        </p:nvSpPr>
        <p:spPr bwMode="auto">
          <a:xfrm>
            <a:off x="3424930" y="1293420"/>
            <a:ext cx="1293334" cy="661572"/>
          </a:xfrm>
          <a:prstGeom prst="ellipse">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8453274F-F5A1-68E2-13C2-641C5EC6793A}"/>
                  </a:ext>
                </a:extLst>
              </p:cNvPr>
              <p:cNvSpPr txBox="1"/>
              <p:nvPr/>
            </p:nvSpPr>
            <p:spPr>
              <a:xfrm>
                <a:off x="3973900" y="1399327"/>
                <a:ext cx="3109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𝐿</m:t>
                          </m:r>
                        </m:e>
                        <m:sub>
                          <m:r>
                            <a:rPr lang="en-US" sz="2400" b="0" i="1" smtClean="0">
                              <a:latin typeface="Cambria Math" panose="02040503050406030204" pitchFamily="18" charset="0"/>
                            </a:rPr>
                            <m:t> </m:t>
                          </m:r>
                        </m:sub>
                      </m:sSub>
                    </m:oMath>
                  </m:oMathPara>
                </a14:m>
                <a:endParaRPr lang="en-US" sz="2400" dirty="0"/>
              </a:p>
            </p:txBody>
          </p:sp>
        </mc:Choice>
        <mc:Fallback xmlns="">
          <p:sp>
            <p:nvSpPr>
              <p:cNvPr id="74" name="TextBox 73">
                <a:extLst>
                  <a:ext uri="{FF2B5EF4-FFF2-40B4-BE49-F238E27FC236}">
                    <a16:creationId xmlns:a16="http://schemas.microsoft.com/office/drawing/2014/main" id="{8453274F-F5A1-68E2-13C2-641C5EC6793A}"/>
                  </a:ext>
                </a:extLst>
              </p:cNvPr>
              <p:cNvSpPr txBox="1">
                <a:spLocks noRot="1" noChangeAspect="1" noMove="1" noResize="1" noEditPoints="1" noAdjustHandles="1" noChangeArrowheads="1" noChangeShapeType="1" noTextEdit="1"/>
              </p:cNvSpPr>
              <p:nvPr/>
            </p:nvSpPr>
            <p:spPr>
              <a:xfrm>
                <a:off x="3973900" y="1399327"/>
                <a:ext cx="310918" cy="369332"/>
              </a:xfrm>
              <a:prstGeom prst="rect">
                <a:avLst/>
              </a:prstGeom>
              <a:blipFill>
                <a:blip r:embed="rId21"/>
                <a:stretch>
                  <a:fillRect l="-21569" b="-10000"/>
                </a:stretch>
              </a:blipFill>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5AD42CF2-B6EE-226D-D55E-AA50667AD3DE}"/>
              </a:ext>
            </a:extLst>
          </p:cNvPr>
          <p:cNvCxnSpPr>
            <a:cxnSpLocks/>
            <a:stCxn id="39" idx="0"/>
            <a:endCxn id="73" idx="2"/>
          </p:cNvCxnSpPr>
          <p:nvPr/>
        </p:nvCxnSpPr>
        <p:spPr bwMode="auto">
          <a:xfrm flipV="1">
            <a:off x="2243119" y="1624206"/>
            <a:ext cx="1181811" cy="110155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80" name="Straight Arrow Connector 79">
            <a:extLst>
              <a:ext uri="{FF2B5EF4-FFF2-40B4-BE49-F238E27FC236}">
                <a16:creationId xmlns:a16="http://schemas.microsoft.com/office/drawing/2014/main" id="{65DD919A-4074-7F4F-858D-D01F66473A2E}"/>
              </a:ext>
            </a:extLst>
          </p:cNvPr>
          <p:cNvCxnSpPr>
            <a:cxnSpLocks/>
            <a:stCxn id="54" idx="0"/>
            <a:endCxn id="73" idx="3"/>
          </p:cNvCxnSpPr>
          <p:nvPr/>
        </p:nvCxnSpPr>
        <p:spPr bwMode="auto">
          <a:xfrm flipV="1">
            <a:off x="3433092" y="1858107"/>
            <a:ext cx="181242" cy="85512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82" name="Straight Arrow Connector 81">
            <a:extLst>
              <a:ext uri="{FF2B5EF4-FFF2-40B4-BE49-F238E27FC236}">
                <a16:creationId xmlns:a16="http://schemas.microsoft.com/office/drawing/2014/main" id="{CA2AE39B-02C7-5DF6-D73C-57264A394DDC}"/>
              </a:ext>
            </a:extLst>
          </p:cNvPr>
          <p:cNvCxnSpPr>
            <a:stCxn id="60" idx="0"/>
            <a:endCxn id="73" idx="5"/>
          </p:cNvCxnSpPr>
          <p:nvPr/>
        </p:nvCxnSpPr>
        <p:spPr bwMode="auto">
          <a:xfrm flipH="1" flipV="1">
            <a:off x="4528860" y="1858107"/>
            <a:ext cx="131782" cy="85512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84" name="Straight Arrow Connector 83">
            <a:extLst>
              <a:ext uri="{FF2B5EF4-FFF2-40B4-BE49-F238E27FC236}">
                <a16:creationId xmlns:a16="http://schemas.microsoft.com/office/drawing/2014/main" id="{1E2B6C13-F130-B595-7303-E0A726A4CEE0}"/>
              </a:ext>
            </a:extLst>
          </p:cNvPr>
          <p:cNvCxnSpPr>
            <a:stCxn id="67" idx="0"/>
            <a:endCxn id="73" idx="6"/>
          </p:cNvCxnSpPr>
          <p:nvPr/>
        </p:nvCxnSpPr>
        <p:spPr bwMode="auto">
          <a:xfrm flipH="1" flipV="1">
            <a:off x="4718264" y="1624206"/>
            <a:ext cx="1157403" cy="10765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96" name="Straight Arrow Connector 95">
            <a:extLst>
              <a:ext uri="{FF2B5EF4-FFF2-40B4-BE49-F238E27FC236}">
                <a16:creationId xmlns:a16="http://schemas.microsoft.com/office/drawing/2014/main" id="{AA2B3DBB-B06C-9483-C0D4-50A49F0AD5FB}"/>
              </a:ext>
            </a:extLst>
          </p:cNvPr>
          <p:cNvCxnSpPr/>
          <p:nvPr/>
        </p:nvCxnSpPr>
        <p:spPr bwMode="auto">
          <a:xfrm>
            <a:off x="4854469" y="1583993"/>
            <a:ext cx="1202938" cy="1116713"/>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97" name="Straight Arrow Connector 96">
            <a:extLst>
              <a:ext uri="{FF2B5EF4-FFF2-40B4-BE49-F238E27FC236}">
                <a16:creationId xmlns:a16="http://schemas.microsoft.com/office/drawing/2014/main" id="{2E3F24CE-9711-6F89-5A5A-EEAD9708775D}"/>
              </a:ext>
            </a:extLst>
          </p:cNvPr>
          <p:cNvCxnSpPr>
            <a:cxnSpLocks/>
          </p:cNvCxnSpPr>
          <p:nvPr/>
        </p:nvCxnSpPr>
        <p:spPr bwMode="auto">
          <a:xfrm>
            <a:off x="6193353" y="2912880"/>
            <a:ext cx="0" cy="1181055"/>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A57DC85D-755F-0FEE-8C23-34AA04D66576}"/>
              </a:ext>
            </a:extLst>
          </p:cNvPr>
          <p:cNvCxnSpPr>
            <a:cxnSpLocks/>
          </p:cNvCxnSpPr>
          <p:nvPr/>
        </p:nvCxnSpPr>
        <p:spPr bwMode="auto">
          <a:xfrm flipH="1">
            <a:off x="5018080" y="4978689"/>
            <a:ext cx="437858"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03" name="Straight Arrow Connector 102">
            <a:extLst>
              <a:ext uri="{FF2B5EF4-FFF2-40B4-BE49-F238E27FC236}">
                <a16:creationId xmlns:a16="http://schemas.microsoft.com/office/drawing/2014/main" id="{1B98DC8B-057E-72F7-5889-6AF326BFCE9D}"/>
              </a:ext>
            </a:extLst>
          </p:cNvPr>
          <p:cNvCxnSpPr>
            <a:cxnSpLocks/>
          </p:cNvCxnSpPr>
          <p:nvPr/>
        </p:nvCxnSpPr>
        <p:spPr bwMode="auto">
          <a:xfrm>
            <a:off x="4659733" y="1902562"/>
            <a:ext cx="116153" cy="753628"/>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08" name="Straight Arrow Connector 107">
            <a:extLst>
              <a:ext uri="{FF2B5EF4-FFF2-40B4-BE49-F238E27FC236}">
                <a16:creationId xmlns:a16="http://schemas.microsoft.com/office/drawing/2014/main" id="{A095892E-A8C5-E6B8-7BC1-A1EFE97A22DB}"/>
              </a:ext>
            </a:extLst>
          </p:cNvPr>
          <p:cNvCxnSpPr>
            <a:cxnSpLocks/>
          </p:cNvCxnSpPr>
          <p:nvPr/>
        </p:nvCxnSpPr>
        <p:spPr bwMode="auto">
          <a:xfrm flipH="1">
            <a:off x="4948316" y="2842014"/>
            <a:ext cx="12042" cy="1315281"/>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10" name="Straight Arrow Connector 109">
            <a:extLst>
              <a:ext uri="{FF2B5EF4-FFF2-40B4-BE49-F238E27FC236}">
                <a16:creationId xmlns:a16="http://schemas.microsoft.com/office/drawing/2014/main" id="{6061F1F2-BAE6-CE24-66F2-A4E4F6AC5783}"/>
              </a:ext>
            </a:extLst>
          </p:cNvPr>
          <p:cNvCxnSpPr>
            <a:cxnSpLocks/>
          </p:cNvCxnSpPr>
          <p:nvPr/>
        </p:nvCxnSpPr>
        <p:spPr bwMode="auto">
          <a:xfrm flipH="1" flipV="1">
            <a:off x="3790529" y="4991215"/>
            <a:ext cx="489111" cy="4312"/>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14" name="Straight Arrow Connector 113">
            <a:extLst>
              <a:ext uri="{FF2B5EF4-FFF2-40B4-BE49-F238E27FC236}">
                <a16:creationId xmlns:a16="http://schemas.microsoft.com/office/drawing/2014/main" id="{3275E06B-3E19-2A0B-0DBF-894559E10757}"/>
              </a:ext>
            </a:extLst>
          </p:cNvPr>
          <p:cNvCxnSpPr>
            <a:cxnSpLocks/>
          </p:cNvCxnSpPr>
          <p:nvPr/>
        </p:nvCxnSpPr>
        <p:spPr bwMode="auto">
          <a:xfrm flipH="1" flipV="1">
            <a:off x="2540849" y="4975975"/>
            <a:ext cx="489111" cy="4312"/>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15" name="Straight Arrow Connector 114">
            <a:extLst>
              <a:ext uri="{FF2B5EF4-FFF2-40B4-BE49-F238E27FC236}">
                <a16:creationId xmlns:a16="http://schemas.microsoft.com/office/drawing/2014/main" id="{1582B198-44B7-4FBD-0F44-786326D59D69}"/>
              </a:ext>
            </a:extLst>
          </p:cNvPr>
          <p:cNvCxnSpPr>
            <a:cxnSpLocks/>
          </p:cNvCxnSpPr>
          <p:nvPr/>
        </p:nvCxnSpPr>
        <p:spPr bwMode="auto">
          <a:xfrm flipH="1">
            <a:off x="3573400" y="1940662"/>
            <a:ext cx="126213" cy="715528"/>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17" name="Straight Arrow Connector 116">
            <a:extLst>
              <a:ext uri="{FF2B5EF4-FFF2-40B4-BE49-F238E27FC236}">
                <a16:creationId xmlns:a16="http://schemas.microsoft.com/office/drawing/2014/main" id="{732CCCD9-9875-796B-E802-1486C280A594}"/>
              </a:ext>
            </a:extLst>
          </p:cNvPr>
          <p:cNvCxnSpPr>
            <a:cxnSpLocks/>
          </p:cNvCxnSpPr>
          <p:nvPr/>
        </p:nvCxnSpPr>
        <p:spPr bwMode="auto">
          <a:xfrm flipH="1">
            <a:off x="3699613" y="2842014"/>
            <a:ext cx="18685" cy="1383691"/>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24" name="Straight Arrow Connector 123">
            <a:extLst>
              <a:ext uri="{FF2B5EF4-FFF2-40B4-BE49-F238E27FC236}">
                <a16:creationId xmlns:a16="http://schemas.microsoft.com/office/drawing/2014/main" id="{41F1FDA0-B053-7F66-83C4-503028852EC2}"/>
              </a:ext>
            </a:extLst>
          </p:cNvPr>
          <p:cNvCxnSpPr>
            <a:cxnSpLocks/>
          </p:cNvCxnSpPr>
          <p:nvPr/>
        </p:nvCxnSpPr>
        <p:spPr bwMode="auto">
          <a:xfrm flipH="1">
            <a:off x="1933810" y="2774381"/>
            <a:ext cx="18685" cy="1383691"/>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25" name="Straight Arrow Connector 124">
            <a:extLst>
              <a:ext uri="{FF2B5EF4-FFF2-40B4-BE49-F238E27FC236}">
                <a16:creationId xmlns:a16="http://schemas.microsoft.com/office/drawing/2014/main" id="{6736B36E-D509-2442-C638-F6EE9722022D}"/>
              </a:ext>
            </a:extLst>
          </p:cNvPr>
          <p:cNvCxnSpPr>
            <a:cxnSpLocks/>
          </p:cNvCxnSpPr>
          <p:nvPr/>
        </p:nvCxnSpPr>
        <p:spPr bwMode="auto">
          <a:xfrm flipH="1">
            <a:off x="2131596" y="1591313"/>
            <a:ext cx="1132774" cy="1024941"/>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128" name="TextBox 127">
            <a:extLst>
              <a:ext uri="{FF2B5EF4-FFF2-40B4-BE49-F238E27FC236}">
                <a16:creationId xmlns:a16="http://schemas.microsoft.com/office/drawing/2014/main" id="{B6BDAE88-C656-F697-B411-C82937C2A939}"/>
              </a:ext>
            </a:extLst>
          </p:cNvPr>
          <p:cNvSpPr txBox="1"/>
          <p:nvPr/>
        </p:nvSpPr>
        <p:spPr>
          <a:xfrm rot="2558198">
            <a:off x="4930080" y="1835812"/>
            <a:ext cx="1212191" cy="261610"/>
          </a:xfrm>
          <a:prstGeom prst="rect">
            <a:avLst/>
          </a:prstGeom>
          <a:noFill/>
        </p:spPr>
        <p:txBody>
          <a:bodyPr wrap="none" rtlCol="0">
            <a:spAutoFit/>
          </a:bodyPr>
          <a:lstStyle/>
          <a:p>
            <a:r>
              <a:rPr lang="en-US" sz="1100" b="1" dirty="0">
                <a:solidFill>
                  <a:srgbClr val="FF0000"/>
                </a:solidFill>
              </a:rPr>
              <a:t>Backward pass</a:t>
            </a:r>
          </a:p>
        </p:txBody>
      </p:sp>
    </p:spTree>
    <p:extLst>
      <p:ext uri="{BB962C8B-B14F-4D97-AF65-F5344CB8AC3E}">
        <p14:creationId xmlns:p14="http://schemas.microsoft.com/office/powerpoint/2010/main" val="39612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up)">
                                      <p:cBhvr>
                                        <p:cTn id="7" dur="500"/>
                                        <p:tgtEl>
                                          <p:spTgt spid="9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wipe(up)">
                                      <p:cBhvr>
                                        <p:cTn id="10" dur="500"/>
                                        <p:tgtEl>
                                          <p:spTgt spid="128"/>
                                        </p:tgtEl>
                                      </p:cBhvr>
                                    </p:animEffect>
                                  </p:childTnLst>
                                </p:cTn>
                              </p:par>
                              <p:par>
                                <p:cTn id="11" presetID="22" presetClass="entr" presetSubtype="1"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wipe(up)">
                                      <p:cBhvr>
                                        <p:cTn id="13" dur="500"/>
                                        <p:tgtEl>
                                          <p:spTgt spid="97"/>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wipe(right)">
                                      <p:cBhvr>
                                        <p:cTn id="17" dur="500"/>
                                        <p:tgtEl>
                                          <p:spTgt spid="100"/>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03"/>
                                        </p:tgtEl>
                                        <p:attrNameLst>
                                          <p:attrName>style.visibility</p:attrName>
                                        </p:attrNameLst>
                                      </p:cBhvr>
                                      <p:to>
                                        <p:strVal val="visible"/>
                                      </p:to>
                                    </p:set>
                                    <p:animEffect transition="in" filter="wipe(up)">
                                      <p:cBhvr>
                                        <p:cTn id="21" dur="500"/>
                                        <p:tgtEl>
                                          <p:spTgt spid="103"/>
                                        </p:tgtEl>
                                      </p:cBhvr>
                                    </p:animEffect>
                                  </p:childTnLst>
                                </p:cTn>
                              </p:par>
                              <p:par>
                                <p:cTn id="22" presetID="22" presetClass="entr" presetSubtype="1" fill="hold" nodeType="with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wipe(up)">
                                      <p:cBhvr>
                                        <p:cTn id="24" dur="500"/>
                                        <p:tgtEl>
                                          <p:spTgt spid="108"/>
                                        </p:tgtEl>
                                      </p:cBhvr>
                                    </p:animEffect>
                                  </p:childTnLst>
                                </p:cTn>
                              </p:par>
                            </p:childTnLst>
                          </p:cTn>
                        </p:par>
                        <p:par>
                          <p:cTn id="25" fill="hold">
                            <p:stCondLst>
                              <p:cond delay="1500"/>
                            </p:stCondLst>
                            <p:childTnLst>
                              <p:par>
                                <p:cTn id="26" presetID="22" presetClass="entr" presetSubtype="2" fill="hold" nodeType="after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wipe(right)">
                                      <p:cBhvr>
                                        <p:cTn id="28" dur="500"/>
                                        <p:tgtEl>
                                          <p:spTgt spid="110"/>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wipe(up)">
                                      <p:cBhvr>
                                        <p:cTn id="32" dur="500"/>
                                        <p:tgtEl>
                                          <p:spTgt spid="115"/>
                                        </p:tgtEl>
                                      </p:cBhvr>
                                    </p:animEffect>
                                  </p:childTnLst>
                                </p:cTn>
                              </p:par>
                              <p:par>
                                <p:cTn id="33" presetID="22" presetClass="entr" presetSubtype="1" fill="hold" nodeType="with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wipe(up)">
                                      <p:cBhvr>
                                        <p:cTn id="35" dur="500"/>
                                        <p:tgtEl>
                                          <p:spTgt spid="117"/>
                                        </p:tgtEl>
                                      </p:cBhvr>
                                    </p:animEffect>
                                  </p:childTnLst>
                                </p:cTn>
                              </p:par>
                            </p:childTnLst>
                          </p:cTn>
                        </p:par>
                        <p:par>
                          <p:cTn id="36" fill="hold">
                            <p:stCondLst>
                              <p:cond delay="2500"/>
                            </p:stCondLst>
                            <p:childTnLst>
                              <p:par>
                                <p:cTn id="37" presetID="22" presetClass="entr" presetSubtype="2" fill="hold" nodeType="after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wipe(right)">
                                      <p:cBhvr>
                                        <p:cTn id="39" dur="500"/>
                                        <p:tgtEl>
                                          <p:spTgt spid="114"/>
                                        </p:tgtEl>
                                      </p:cBhvr>
                                    </p:animEffect>
                                  </p:childTnLst>
                                </p:cTn>
                              </p:par>
                            </p:childTnLst>
                          </p:cTn>
                        </p:par>
                        <p:par>
                          <p:cTn id="40" fill="hold">
                            <p:stCondLst>
                              <p:cond delay="3000"/>
                            </p:stCondLst>
                            <p:childTnLst>
                              <p:par>
                                <p:cTn id="41" presetID="22" presetClass="entr" presetSubtype="1" fill="hold" nodeType="after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wipe(up)">
                                      <p:cBhvr>
                                        <p:cTn id="43" dur="500"/>
                                        <p:tgtEl>
                                          <p:spTgt spid="125"/>
                                        </p:tgtEl>
                                      </p:cBhvr>
                                    </p:animEffect>
                                  </p:childTnLst>
                                </p:cTn>
                              </p:par>
                              <p:par>
                                <p:cTn id="44" presetID="22" presetClass="entr" presetSubtype="1" fill="hold" nodeType="withEffect">
                                  <p:stCondLst>
                                    <p:cond delay="0"/>
                                  </p:stCondLst>
                                  <p:childTnLst>
                                    <p:set>
                                      <p:cBhvr>
                                        <p:cTn id="45" dur="1" fill="hold">
                                          <p:stCondLst>
                                            <p:cond delay="0"/>
                                          </p:stCondLst>
                                        </p:cTn>
                                        <p:tgtEl>
                                          <p:spTgt spid="124"/>
                                        </p:tgtEl>
                                        <p:attrNameLst>
                                          <p:attrName>style.visibility</p:attrName>
                                        </p:attrNameLst>
                                      </p:cBhvr>
                                      <p:to>
                                        <p:strVal val="visible"/>
                                      </p:to>
                                    </p:set>
                                    <p:animEffect transition="in" filter="wipe(up)">
                                      <p:cBhvr>
                                        <p:cTn id="46"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E939F-6E36-ECFF-2397-1807022F83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5BD14D-DE24-C527-9B9B-9BC0F6CB0101}"/>
              </a:ext>
            </a:extLst>
          </p:cNvPr>
          <p:cNvSpPr>
            <a:spLocks noGrp="1"/>
          </p:cNvSpPr>
          <p:nvPr>
            <p:ph type="title"/>
          </p:nvPr>
        </p:nvSpPr>
        <p:spPr/>
        <p:txBody>
          <a:bodyPr/>
          <a:lstStyle/>
          <a:p>
            <a:r>
              <a:rPr lang="en-US" dirty="0"/>
              <a:t>Loss and Backpropagation</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123208" y="1123950"/>
                <a:ext cx="5168575" cy="5111750"/>
              </a:xfrm>
            </p:spPr>
            <p:txBody>
              <a:bodyPr anchor="t"/>
              <a:lstStyle/>
              <a:p>
                <a:r>
                  <a:rPr lang="en-US" dirty="0"/>
                  <a:t>Issues:</a:t>
                </a:r>
              </a:p>
              <a:p>
                <a:pPr marL="631825" lvl="1"/>
                <a:r>
                  <a:rPr lang="en-US" dirty="0">
                    <a:solidFill>
                      <a:srgbClr val="FF0000"/>
                    </a:solidFill>
                  </a:rPr>
                  <a:t>Exploding gradients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 &gt;1)</m:t>
                    </m:r>
                  </m:oMath>
                </a14:m>
                <a:r>
                  <a:rPr lang="en-US" dirty="0"/>
                  <a:t>:</a:t>
                </a:r>
              </a:p>
              <a:p>
                <a:pPr marL="914400" lvl="2" indent="0">
                  <a:buNone/>
                </a:pPr>
                <a:r>
                  <a:rPr lang="en-US" dirty="0">
                    <a:solidFill>
                      <a:srgbClr val="00B050"/>
                    </a:solidFill>
                  </a:rPr>
                  <a:t>Solution</a:t>
                </a:r>
                <a:r>
                  <a:rPr lang="en-US" dirty="0"/>
                  <a:t>: Gradient clipping</a:t>
                </a:r>
              </a:p>
              <a:p>
                <a:pPr marL="914400" lvl="2" indent="0">
                  <a:buNone/>
                </a:pPr>
                <a:endParaRPr lang="en-US" dirty="0"/>
              </a:p>
              <a:p>
                <a:pPr marL="573088" lvl="1"/>
                <a:r>
                  <a:rPr lang="en-US" dirty="0"/>
                  <a:t> </a:t>
                </a:r>
                <a:r>
                  <a:rPr lang="en-US" dirty="0">
                    <a:solidFill>
                      <a:srgbClr val="FF0000"/>
                    </a:solidFill>
                  </a:rPr>
                  <a:t>Vanishing gradients (</a:t>
                </a: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&lt;</m:t>
                    </m:r>
                    <m:r>
                      <a:rPr lang="en-US" i="1">
                        <a:solidFill>
                          <a:srgbClr val="FF0000"/>
                        </a:solidFill>
                        <a:latin typeface="Cambria Math" panose="02040503050406030204" pitchFamily="18" charset="0"/>
                        <a:ea typeface="Cambria Math" panose="02040503050406030204" pitchFamily="18" charset="0"/>
                      </a:rPr>
                      <m:t>1)</m:t>
                    </m:r>
                  </m:oMath>
                </a14:m>
                <a:r>
                  <a:rPr lang="en-US" dirty="0"/>
                  <a:t>:</a:t>
                </a:r>
              </a:p>
              <a:p>
                <a:pPr marL="744538" lvl="2" indent="0">
                  <a:buNone/>
                </a:pPr>
                <a:r>
                  <a:rPr lang="en-US" dirty="0">
                    <a:solidFill>
                      <a:srgbClr val="00B050"/>
                    </a:solidFill>
                  </a:rPr>
                  <a:t>Solution</a:t>
                </a:r>
                <a:r>
                  <a:rPr lang="en-US" dirty="0"/>
                  <a:t>: </a:t>
                </a:r>
              </a:p>
              <a:p>
                <a:pPr marL="744538" lvl="2" indent="0">
                  <a:buNone/>
                </a:pPr>
                <a:r>
                  <a:rPr lang="en-US" dirty="0"/>
                  <a:t>	Activation function</a:t>
                </a:r>
              </a:p>
              <a:p>
                <a:pPr marL="744538" lvl="2" indent="0">
                  <a:buNone/>
                </a:pPr>
                <a:r>
                  <a:rPr lang="en-US" dirty="0"/>
                  <a:t>	Weight initialization </a:t>
                </a:r>
              </a:p>
              <a:p>
                <a:pPr marL="744538" lvl="2" indent="0">
                  <a:buNone/>
                </a:pPr>
                <a:r>
                  <a:rPr lang="en-US" dirty="0"/>
                  <a:t>	…</a:t>
                </a:r>
              </a:p>
              <a:p>
                <a:pPr marL="914400" lvl="2" indent="0">
                  <a:buNone/>
                </a:pPr>
                <a:endParaRPr lang="en-US" dirty="0"/>
              </a:p>
              <a:p>
                <a:pPr>
                  <a:buFont typeface="Arial" panose="020B0604020202020204" pitchFamily="34" charset="0"/>
                  <a:buChar char="•"/>
                </a:pPr>
                <a:r>
                  <a:rPr lang="en-US" sz="2000" b="0" dirty="0"/>
                  <a:t>For instance, the gradient for </a:t>
                </a:r>
                <a14:m>
                  <m:oMath xmlns:m="http://schemas.openxmlformats.org/officeDocument/2006/math">
                    <m:sSub>
                      <m:sSubPr>
                        <m:ctrlPr>
                          <a:rPr lang="en-US" sz="2000" b="0" i="1">
                            <a:latin typeface="Cambria Math" panose="02040503050406030204" pitchFamily="18" charset="0"/>
                          </a:rPr>
                        </m:ctrlPr>
                      </m:sSubPr>
                      <m:e>
                        <m:r>
                          <a:rPr lang="en-US" sz="2000" b="0" i="1">
                            <a:latin typeface="Cambria Math" panose="02040503050406030204" pitchFamily="18" charset="0"/>
                          </a:rPr>
                          <m:t>h</m:t>
                        </m:r>
                      </m:e>
                      <m:sub>
                        <m:r>
                          <a:rPr lang="en-US" sz="2000" b="0" i="1">
                            <a:latin typeface="Cambria Math" panose="02040503050406030204" pitchFamily="18" charset="0"/>
                          </a:rPr>
                          <m:t>0</m:t>
                        </m:r>
                      </m:sub>
                    </m:sSub>
                    <m:r>
                      <a:rPr lang="en-US" sz="2000" b="0" i="0" smtClean="0">
                        <a:latin typeface="Cambria Math" panose="02040503050406030204" pitchFamily="18" charset="0"/>
                      </a:rPr>
                      <m:t> </m:t>
                    </m:r>
                  </m:oMath>
                </a14:m>
                <a:endParaRPr lang="en-US" sz="2000" b="0" dirty="0"/>
              </a:p>
              <a:p>
                <a:pPr marL="0" indent="0">
                  <a:buNone/>
                </a:pPr>
                <a:r>
                  <a:rPr lang="en-US" sz="2000" b="0" dirty="0"/>
                  <a:t>Involves many factors </a:t>
                </a:r>
                <a14:m>
                  <m:oMath xmlns:m="http://schemas.openxmlformats.org/officeDocument/2006/math">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hh</m:t>
                            </m:r>
                          </m:sub>
                        </m:sSub>
                      </m:e>
                    </m:d>
                  </m:oMath>
                </a14:m>
                <a:endParaRPr lang="en-US" sz="2000" b="0" dirty="0"/>
              </a:p>
              <a:p>
                <a:pPr marL="114300" indent="0">
                  <a:buNone/>
                </a:pPr>
                <a:r>
                  <a:rPr lang="en-US" dirty="0"/>
                  <a:t>		</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123208" y="1123950"/>
                <a:ext cx="5168575" cy="5111750"/>
              </a:xfrm>
              <a:blipFill>
                <a:blip r:embed="rId2"/>
                <a:stretch>
                  <a:fillRect l="-2005" t="-119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4F9D252-B284-CDA0-C12D-FE8082369F63}"/>
              </a:ext>
            </a:extLst>
          </p:cNvPr>
          <p:cNvSpPr>
            <a:spLocks noGrp="1"/>
          </p:cNvSpPr>
          <p:nvPr>
            <p:ph type="dt" sz="half" idx="10"/>
          </p:nvPr>
        </p:nvSpPr>
        <p:spPr/>
        <p:txBody>
          <a:bodyPr/>
          <a:lstStyle/>
          <a:p>
            <a:pPr>
              <a:defRPr/>
            </a:pPr>
            <a:fld id="{41EC21DF-EB37-4B42-8C13-F989E9C1BF4F}" type="datetime1">
              <a:rPr lang="fr-FR" smtClean="0"/>
              <a:pPr>
                <a:defRPr/>
              </a:pPr>
              <a:t>05/03/2024</a:t>
            </a:fld>
            <a:r>
              <a:rPr lang="fr-FR"/>
              <a:t> - </a:t>
            </a:r>
          </a:p>
        </p:txBody>
      </p:sp>
      <p:sp>
        <p:nvSpPr>
          <p:cNvPr id="5" name="Footer Placeholder 4">
            <a:extLst>
              <a:ext uri="{FF2B5EF4-FFF2-40B4-BE49-F238E27FC236}">
                <a16:creationId xmlns:a16="http://schemas.microsoft.com/office/drawing/2014/main" id="{0BE788C2-2CA8-5AD0-5A41-1D9EDAD86980}"/>
              </a:ext>
            </a:extLst>
          </p:cNvPr>
          <p:cNvSpPr>
            <a:spLocks noGrp="1"/>
          </p:cNvSpPr>
          <p:nvPr>
            <p:ph type="ftr" sz="quarter" idx="11"/>
          </p:nvPr>
        </p:nvSpPr>
        <p:spPr/>
        <p:txBody>
          <a:bodyPr/>
          <a:lstStyle/>
          <a:p>
            <a:pPr>
              <a:defRPr/>
            </a:pPr>
            <a:r>
              <a:rPr lang="fr-FR"/>
              <a:t>EURECOM CM</a:t>
            </a:r>
          </a:p>
        </p:txBody>
      </p:sp>
      <p:sp>
        <p:nvSpPr>
          <p:cNvPr id="6" name="Slide Number Placeholder 5">
            <a:extLst>
              <a:ext uri="{FF2B5EF4-FFF2-40B4-BE49-F238E27FC236}">
                <a16:creationId xmlns:a16="http://schemas.microsoft.com/office/drawing/2014/main" id="{A0A43DF1-14AF-64DB-A064-09C14786BEDA}"/>
              </a:ext>
            </a:extLst>
          </p:cNvPr>
          <p:cNvSpPr>
            <a:spLocks noGrp="1"/>
          </p:cNvSpPr>
          <p:nvPr>
            <p:ph type="sldNum" sz="quarter" idx="12"/>
          </p:nvPr>
        </p:nvSpPr>
        <p:spPr/>
        <p:txBody>
          <a:bodyPr/>
          <a:lstStyle/>
          <a:p>
            <a:pPr>
              <a:defRPr/>
            </a:pPr>
            <a:r>
              <a:rPr lang="fr-FR" altLang="en-US"/>
              <a:t>- p </a:t>
            </a:r>
            <a:fld id="{8467945F-14A4-473D-815E-542A28A14452}" type="slidenum">
              <a:rPr lang="fr-FR" altLang="en-US" smtClean="0"/>
              <a:pPr>
                <a:defRPr/>
              </a:pPr>
              <a:t>49</a:t>
            </a:fld>
            <a:r>
              <a:rPr lang="fr-FR" altLang="en-US"/>
              <a:t> </a:t>
            </a:r>
          </a:p>
        </p:txBody>
      </p:sp>
      <p:grpSp>
        <p:nvGrpSpPr>
          <p:cNvPr id="3" name="Group 2"/>
          <p:cNvGrpSpPr/>
          <p:nvPr/>
        </p:nvGrpSpPr>
        <p:grpSpPr>
          <a:xfrm>
            <a:off x="4788024" y="1123950"/>
            <a:ext cx="4259543" cy="4905660"/>
            <a:chOff x="1933810" y="1293420"/>
            <a:chExt cx="4259543" cy="4905660"/>
          </a:xfrm>
        </p:grpSpPr>
        <p:sp>
          <p:nvSpPr>
            <p:cNvPr id="25" name="Rectangle: Rounded Corners 24">
              <a:extLst>
                <a:ext uri="{FF2B5EF4-FFF2-40B4-BE49-F238E27FC236}">
                  <a16:creationId xmlns:a16="http://schemas.microsoft.com/office/drawing/2014/main" id="{C622AE17-1BA3-F047-5F01-6982559D6281}"/>
                </a:ext>
              </a:extLst>
            </p:cNvPr>
            <p:cNvSpPr/>
            <p:nvPr/>
          </p:nvSpPr>
          <p:spPr bwMode="auto">
            <a:xfrm>
              <a:off x="1991265" y="4309984"/>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6" name="Straight Arrow Connector 25">
              <a:extLst>
                <a:ext uri="{FF2B5EF4-FFF2-40B4-BE49-F238E27FC236}">
                  <a16:creationId xmlns:a16="http://schemas.microsoft.com/office/drawing/2014/main" id="{F231A5A8-4962-AFE4-F0ED-3B540054C819}"/>
                </a:ext>
              </a:extLst>
            </p:cNvPr>
            <p:cNvCxnSpPr>
              <a:cxnSpLocks/>
              <a:stCxn id="29" idx="0"/>
              <a:endCxn id="25" idx="2"/>
            </p:cNvCxnSpPr>
            <p:nvPr/>
          </p:nvCxnSpPr>
          <p:spPr bwMode="auto">
            <a:xfrm flipV="1">
              <a:off x="2243119" y="5318096"/>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F29C9FFC-525E-4231-A30B-28D95AA08D74}"/>
                </a:ext>
              </a:extLst>
            </p:cNvPr>
            <p:cNvCxnSpPr>
              <a:cxnSpLocks/>
              <a:stCxn id="25" idx="0"/>
              <a:endCxn id="28" idx="4"/>
            </p:cNvCxnSpPr>
            <p:nvPr/>
          </p:nvCxnSpPr>
          <p:spPr bwMode="auto">
            <a:xfrm flipH="1" flipV="1">
              <a:off x="2243119" y="3877886"/>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28" name="Oval 27">
              <a:extLst>
                <a:ext uri="{FF2B5EF4-FFF2-40B4-BE49-F238E27FC236}">
                  <a16:creationId xmlns:a16="http://schemas.microsoft.com/office/drawing/2014/main" id="{A53BFEE9-BF6C-0C61-3C29-0C7DADE39FB4}"/>
                </a:ext>
              </a:extLst>
            </p:cNvPr>
            <p:cNvSpPr/>
            <p:nvPr/>
          </p:nvSpPr>
          <p:spPr bwMode="auto">
            <a:xfrm>
              <a:off x="2027095" y="3445838"/>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a:extLst>
                <a:ext uri="{FF2B5EF4-FFF2-40B4-BE49-F238E27FC236}">
                  <a16:creationId xmlns:a16="http://schemas.microsoft.com/office/drawing/2014/main" id="{3BFB0D3D-C057-890E-2428-0C15EBA9B333}"/>
                </a:ext>
              </a:extLst>
            </p:cNvPr>
            <p:cNvSpPr/>
            <p:nvPr/>
          </p:nvSpPr>
          <p:spPr bwMode="auto">
            <a:xfrm>
              <a:off x="2027095" y="5767032"/>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AF5B574-7EA7-5455-44C8-1616B33EDF2D}"/>
                    </a:ext>
                  </a:extLst>
                </p:cNvPr>
                <p:cNvSpPr txBox="1"/>
                <p:nvPr/>
              </p:nvSpPr>
              <p:spPr>
                <a:xfrm>
                  <a:off x="2042103" y="4678130"/>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30" name="TextBox 29">
                  <a:extLst>
                    <a:ext uri="{FF2B5EF4-FFF2-40B4-BE49-F238E27FC236}">
                      <a16:creationId xmlns:a16="http://schemas.microsoft.com/office/drawing/2014/main" id="{9AF5B574-7EA7-5455-44C8-1616B33EDF2D}"/>
                    </a:ext>
                  </a:extLst>
                </p:cNvPr>
                <p:cNvSpPr txBox="1">
                  <a:spLocks noRot="1" noChangeAspect="1" noMove="1" noResize="1" noEditPoints="1" noAdjustHandles="1" noChangeArrowheads="1" noChangeShapeType="1" noTextEdit="1"/>
                </p:cNvSpPr>
                <p:nvPr/>
              </p:nvSpPr>
              <p:spPr>
                <a:xfrm>
                  <a:off x="2042103" y="4678130"/>
                  <a:ext cx="406393" cy="276999"/>
                </a:xfrm>
                <a:prstGeom prst="rect">
                  <a:avLst/>
                </a:prstGeom>
                <a:blipFill>
                  <a:blip r:embed="rId3"/>
                  <a:stretch>
                    <a:fillRect l="-11940" r="-11940" b="-8889"/>
                  </a:stretch>
                </a:blipFill>
              </p:spPr>
              <p:txBody>
                <a:bodyPr/>
                <a:lstStyle/>
                <a:p>
                  <a:r>
                    <a:rPr lang="en-US">
                      <a:noFill/>
                    </a:rPr>
                    <a:t> </a:t>
                  </a:r>
                </a:p>
              </p:txBody>
            </p:sp>
          </mc:Fallback>
        </mc:AlternateContent>
        <p:sp>
          <p:nvSpPr>
            <p:cNvPr id="19" name="Rectangle: Rounded Corners 18">
              <a:extLst>
                <a:ext uri="{FF2B5EF4-FFF2-40B4-BE49-F238E27FC236}">
                  <a16:creationId xmlns:a16="http://schemas.microsoft.com/office/drawing/2014/main" id="{99D0BD14-98D0-320F-B9DD-C5AFFDB67702}"/>
                </a:ext>
              </a:extLst>
            </p:cNvPr>
            <p:cNvSpPr/>
            <p:nvPr/>
          </p:nvSpPr>
          <p:spPr bwMode="auto">
            <a:xfrm>
              <a:off x="3173076" y="4309984"/>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0" name="Straight Arrow Connector 19">
              <a:extLst>
                <a:ext uri="{FF2B5EF4-FFF2-40B4-BE49-F238E27FC236}">
                  <a16:creationId xmlns:a16="http://schemas.microsoft.com/office/drawing/2014/main" id="{BB05B388-5D61-9805-400D-8EF480020A28}"/>
                </a:ext>
              </a:extLst>
            </p:cNvPr>
            <p:cNvCxnSpPr>
              <a:cxnSpLocks/>
              <a:stCxn id="23" idx="0"/>
              <a:endCxn id="19" idx="2"/>
            </p:cNvCxnSpPr>
            <p:nvPr/>
          </p:nvCxnSpPr>
          <p:spPr bwMode="auto">
            <a:xfrm flipV="1">
              <a:off x="3424930" y="5318096"/>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CD620A58-8FD4-5F5F-C17E-F526304C5491}"/>
                </a:ext>
              </a:extLst>
            </p:cNvPr>
            <p:cNvCxnSpPr>
              <a:cxnSpLocks/>
              <a:stCxn id="19" idx="0"/>
              <a:endCxn id="22" idx="4"/>
            </p:cNvCxnSpPr>
            <p:nvPr/>
          </p:nvCxnSpPr>
          <p:spPr bwMode="auto">
            <a:xfrm flipH="1" flipV="1">
              <a:off x="3424930" y="3877886"/>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22" name="Oval 21">
              <a:extLst>
                <a:ext uri="{FF2B5EF4-FFF2-40B4-BE49-F238E27FC236}">
                  <a16:creationId xmlns:a16="http://schemas.microsoft.com/office/drawing/2014/main" id="{DD2D4CB3-8DDA-4E9B-5E76-EFD359EA25C7}"/>
                </a:ext>
              </a:extLst>
            </p:cNvPr>
            <p:cNvSpPr/>
            <p:nvPr/>
          </p:nvSpPr>
          <p:spPr bwMode="auto">
            <a:xfrm>
              <a:off x="3208906" y="3445838"/>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Oval 22">
              <a:extLst>
                <a:ext uri="{FF2B5EF4-FFF2-40B4-BE49-F238E27FC236}">
                  <a16:creationId xmlns:a16="http://schemas.microsoft.com/office/drawing/2014/main" id="{60C2B611-4A24-A532-E92B-ED6CCB18CA7B}"/>
                </a:ext>
              </a:extLst>
            </p:cNvPr>
            <p:cNvSpPr/>
            <p:nvPr/>
          </p:nvSpPr>
          <p:spPr bwMode="auto">
            <a:xfrm>
              <a:off x="3208906" y="5767032"/>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5125CA5-5664-927B-4944-B5E5BCE7D998}"/>
                    </a:ext>
                  </a:extLst>
                </p:cNvPr>
                <p:cNvSpPr txBox="1"/>
                <p:nvPr/>
              </p:nvSpPr>
              <p:spPr>
                <a:xfrm>
                  <a:off x="3223914" y="4678130"/>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24" name="TextBox 23">
                  <a:extLst>
                    <a:ext uri="{FF2B5EF4-FFF2-40B4-BE49-F238E27FC236}">
                      <a16:creationId xmlns:a16="http://schemas.microsoft.com/office/drawing/2014/main" id="{55125CA5-5664-927B-4944-B5E5BCE7D998}"/>
                    </a:ext>
                  </a:extLst>
                </p:cNvPr>
                <p:cNvSpPr txBox="1">
                  <a:spLocks noRot="1" noChangeAspect="1" noMove="1" noResize="1" noEditPoints="1" noAdjustHandles="1" noChangeArrowheads="1" noChangeShapeType="1" noTextEdit="1"/>
                </p:cNvSpPr>
                <p:nvPr/>
              </p:nvSpPr>
              <p:spPr>
                <a:xfrm>
                  <a:off x="3223914" y="4678130"/>
                  <a:ext cx="406393" cy="276999"/>
                </a:xfrm>
                <a:prstGeom prst="rect">
                  <a:avLst/>
                </a:prstGeom>
                <a:blipFill>
                  <a:blip r:embed="rId4"/>
                  <a:stretch>
                    <a:fillRect l="-11940" r="-11940" b="-8889"/>
                  </a:stretch>
                </a:blipFill>
              </p:spPr>
              <p:txBody>
                <a:bodyPr/>
                <a:lstStyle/>
                <a:p>
                  <a:r>
                    <a:rPr lang="en-US">
                      <a:noFill/>
                    </a:rPr>
                    <a:t> </a:t>
                  </a:r>
                </a:p>
              </p:txBody>
            </p:sp>
          </mc:Fallback>
        </mc:AlternateContent>
        <p:sp>
          <p:nvSpPr>
            <p:cNvPr id="13" name="Rectangle: Rounded Corners 12">
              <a:extLst>
                <a:ext uri="{FF2B5EF4-FFF2-40B4-BE49-F238E27FC236}">
                  <a16:creationId xmlns:a16="http://schemas.microsoft.com/office/drawing/2014/main" id="{4347EBB7-A050-7856-C938-2262CA01DDAD}"/>
                </a:ext>
              </a:extLst>
            </p:cNvPr>
            <p:cNvSpPr/>
            <p:nvPr/>
          </p:nvSpPr>
          <p:spPr bwMode="auto">
            <a:xfrm>
              <a:off x="4415670" y="4301565"/>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4" name="Straight Arrow Connector 13">
              <a:extLst>
                <a:ext uri="{FF2B5EF4-FFF2-40B4-BE49-F238E27FC236}">
                  <a16:creationId xmlns:a16="http://schemas.microsoft.com/office/drawing/2014/main" id="{B3BFA3B3-AB5A-4CF8-6B16-EC1DDD6E5A40}"/>
                </a:ext>
              </a:extLst>
            </p:cNvPr>
            <p:cNvCxnSpPr>
              <a:cxnSpLocks/>
              <a:stCxn id="17" idx="0"/>
              <a:endCxn id="13" idx="2"/>
            </p:cNvCxnSpPr>
            <p:nvPr/>
          </p:nvCxnSpPr>
          <p:spPr bwMode="auto">
            <a:xfrm flipV="1">
              <a:off x="4667524" y="5309677"/>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3339864A-4D2F-3C89-CF6E-103FD470FBD8}"/>
                </a:ext>
              </a:extLst>
            </p:cNvPr>
            <p:cNvCxnSpPr>
              <a:cxnSpLocks/>
              <a:stCxn id="13" idx="0"/>
              <a:endCxn id="16" idx="4"/>
            </p:cNvCxnSpPr>
            <p:nvPr/>
          </p:nvCxnSpPr>
          <p:spPr bwMode="auto">
            <a:xfrm flipH="1" flipV="1">
              <a:off x="4667524" y="3869467"/>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16" name="Oval 15">
              <a:extLst>
                <a:ext uri="{FF2B5EF4-FFF2-40B4-BE49-F238E27FC236}">
                  <a16:creationId xmlns:a16="http://schemas.microsoft.com/office/drawing/2014/main" id="{18D8337E-6320-B0D4-E24E-C43F2F175580}"/>
                </a:ext>
              </a:extLst>
            </p:cNvPr>
            <p:cNvSpPr/>
            <p:nvPr/>
          </p:nvSpPr>
          <p:spPr bwMode="auto">
            <a:xfrm>
              <a:off x="4451500" y="3437419"/>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a:extLst>
                <a:ext uri="{FF2B5EF4-FFF2-40B4-BE49-F238E27FC236}">
                  <a16:creationId xmlns:a16="http://schemas.microsoft.com/office/drawing/2014/main" id="{7881506E-D0B2-D800-B6FC-67064B8C41E7}"/>
                </a:ext>
              </a:extLst>
            </p:cNvPr>
            <p:cNvSpPr/>
            <p:nvPr/>
          </p:nvSpPr>
          <p:spPr bwMode="auto">
            <a:xfrm>
              <a:off x="4451500" y="5758613"/>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1D7D501-2F57-B53C-039F-B0E2671ED385}"/>
                    </a:ext>
                  </a:extLst>
                </p:cNvPr>
                <p:cNvSpPr txBox="1"/>
                <p:nvPr/>
              </p:nvSpPr>
              <p:spPr>
                <a:xfrm>
                  <a:off x="4466508" y="4669711"/>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18" name="TextBox 17">
                  <a:extLst>
                    <a:ext uri="{FF2B5EF4-FFF2-40B4-BE49-F238E27FC236}">
                      <a16:creationId xmlns:a16="http://schemas.microsoft.com/office/drawing/2014/main" id="{01D7D501-2F57-B53C-039F-B0E2671ED385}"/>
                    </a:ext>
                  </a:extLst>
                </p:cNvPr>
                <p:cNvSpPr txBox="1">
                  <a:spLocks noRot="1" noChangeAspect="1" noMove="1" noResize="1" noEditPoints="1" noAdjustHandles="1" noChangeArrowheads="1" noChangeShapeType="1" noTextEdit="1"/>
                </p:cNvSpPr>
                <p:nvPr/>
              </p:nvSpPr>
              <p:spPr>
                <a:xfrm>
                  <a:off x="4466508" y="4669711"/>
                  <a:ext cx="406393" cy="276999"/>
                </a:xfrm>
                <a:prstGeom prst="rect">
                  <a:avLst/>
                </a:prstGeom>
                <a:blipFill>
                  <a:blip r:embed="rId5"/>
                  <a:stretch>
                    <a:fillRect l="-13433" r="-10448" b="-8696"/>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5422F26F-77D1-ACCE-3F51-FA866C73A95E}"/>
                </a:ext>
              </a:extLst>
            </p:cNvPr>
            <p:cNvCxnSpPr>
              <a:stCxn id="25" idx="3"/>
              <a:endCxn id="19" idx="1"/>
            </p:cNvCxnSpPr>
            <p:nvPr/>
          </p:nvCxnSpPr>
          <p:spPr bwMode="auto">
            <a:xfrm>
              <a:off x="2494974" y="4814040"/>
              <a:ext cx="67810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1ED6D20B-B182-B63E-4A50-1A14A25339BF}"/>
                </a:ext>
              </a:extLst>
            </p:cNvPr>
            <p:cNvCxnSpPr>
              <a:stCxn id="19" idx="3"/>
              <a:endCxn id="13" idx="1"/>
            </p:cNvCxnSpPr>
            <p:nvPr/>
          </p:nvCxnSpPr>
          <p:spPr bwMode="auto">
            <a:xfrm flipV="1">
              <a:off x="3676785" y="4805621"/>
              <a:ext cx="738885" cy="8419"/>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2" name="Rectangle: Rounded Corners 31">
              <a:extLst>
                <a:ext uri="{FF2B5EF4-FFF2-40B4-BE49-F238E27FC236}">
                  <a16:creationId xmlns:a16="http://schemas.microsoft.com/office/drawing/2014/main" id="{3DA09062-3FE3-B5D7-46C2-D8079AA6E319}"/>
                </a:ext>
              </a:extLst>
            </p:cNvPr>
            <p:cNvSpPr/>
            <p:nvPr/>
          </p:nvSpPr>
          <p:spPr bwMode="auto">
            <a:xfrm>
              <a:off x="5615546" y="4293146"/>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4CF042DB-A10E-2F6C-10C6-4DE63FD702E4}"/>
                </a:ext>
              </a:extLst>
            </p:cNvPr>
            <p:cNvCxnSpPr>
              <a:cxnSpLocks/>
              <a:stCxn id="36" idx="0"/>
              <a:endCxn id="32" idx="2"/>
            </p:cNvCxnSpPr>
            <p:nvPr/>
          </p:nvCxnSpPr>
          <p:spPr bwMode="auto">
            <a:xfrm flipV="1">
              <a:off x="5867400" y="5301258"/>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5923474F-42DA-22D8-1E5E-12DA53976A09}"/>
                </a:ext>
              </a:extLst>
            </p:cNvPr>
            <p:cNvCxnSpPr>
              <a:cxnSpLocks/>
              <a:stCxn id="32" idx="0"/>
              <a:endCxn id="35" idx="4"/>
            </p:cNvCxnSpPr>
            <p:nvPr/>
          </p:nvCxnSpPr>
          <p:spPr bwMode="auto">
            <a:xfrm flipH="1" flipV="1">
              <a:off x="5867400" y="3861048"/>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5" name="Oval 34">
              <a:extLst>
                <a:ext uri="{FF2B5EF4-FFF2-40B4-BE49-F238E27FC236}">
                  <a16:creationId xmlns:a16="http://schemas.microsoft.com/office/drawing/2014/main" id="{9F9BA35A-A52F-670F-635D-389166F01332}"/>
                </a:ext>
              </a:extLst>
            </p:cNvPr>
            <p:cNvSpPr/>
            <p:nvPr/>
          </p:nvSpPr>
          <p:spPr bwMode="auto">
            <a:xfrm>
              <a:off x="5651376" y="3429000"/>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a:extLst>
                <a:ext uri="{FF2B5EF4-FFF2-40B4-BE49-F238E27FC236}">
                  <a16:creationId xmlns:a16="http://schemas.microsoft.com/office/drawing/2014/main" id="{5C9C35FD-985B-65FC-FE3B-E3003C7BED61}"/>
                </a:ext>
              </a:extLst>
            </p:cNvPr>
            <p:cNvSpPr/>
            <p:nvPr/>
          </p:nvSpPr>
          <p:spPr bwMode="auto">
            <a:xfrm>
              <a:off x="5651376" y="5750194"/>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97BB0B1-029B-7604-6EC7-339169D12807}"/>
                    </a:ext>
                  </a:extLst>
                </p:cNvPr>
                <p:cNvSpPr txBox="1"/>
                <p:nvPr/>
              </p:nvSpPr>
              <p:spPr>
                <a:xfrm>
                  <a:off x="5666384" y="4661292"/>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37" name="TextBox 36">
                  <a:extLst>
                    <a:ext uri="{FF2B5EF4-FFF2-40B4-BE49-F238E27FC236}">
                      <a16:creationId xmlns:a16="http://schemas.microsoft.com/office/drawing/2014/main" id="{497BB0B1-029B-7604-6EC7-339169D12807}"/>
                    </a:ext>
                  </a:extLst>
                </p:cNvPr>
                <p:cNvSpPr txBox="1">
                  <a:spLocks noRot="1" noChangeAspect="1" noMove="1" noResize="1" noEditPoints="1" noAdjustHandles="1" noChangeArrowheads="1" noChangeShapeType="1" noTextEdit="1"/>
                </p:cNvSpPr>
                <p:nvPr/>
              </p:nvSpPr>
              <p:spPr>
                <a:xfrm>
                  <a:off x="5666384" y="4661292"/>
                  <a:ext cx="406393" cy="276999"/>
                </a:xfrm>
                <a:prstGeom prst="rect">
                  <a:avLst/>
                </a:prstGeom>
                <a:blipFill>
                  <a:blip r:embed="rId6"/>
                  <a:stretch>
                    <a:fillRect l="-13636" r="-12121" b="-8889"/>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C9001E44-28E1-4C41-CE37-62A5E5B90B33}"/>
                </a:ext>
              </a:extLst>
            </p:cNvPr>
            <p:cNvCxnSpPr>
              <a:cxnSpLocks/>
              <a:stCxn id="13" idx="3"/>
              <a:endCxn id="32" idx="1"/>
            </p:cNvCxnSpPr>
            <p:nvPr/>
          </p:nvCxnSpPr>
          <p:spPr bwMode="auto">
            <a:xfrm flipV="1">
              <a:off x="4919379" y="4797202"/>
              <a:ext cx="696167" cy="8419"/>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8B7699-929A-B838-45A5-082319E40663}"/>
                    </a:ext>
                  </a:extLst>
                </p:cNvPr>
                <p:cNvSpPr txBox="1"/>
                <p:nvPr/>
              </p:nvSpPr>
              <p:spPr>
                <a:xfrm>
                  <a:off x="2146506" y="3494461"/>
                  <a:ext cx="2943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0</m:t>
                            </m:r>
                          </m:sub>
                        </m:sSub>
                      </m:oMath>
                    </m:oMathPara>
                  </a14:m>
                  <a:endParaRPr lang="en-US" dirty="0"/>
                </a:p>
              </p:txBody>
            </p:sp>
          </mc:Choice>
          <mc:Fallback xmlns="">
            <p:sp>
              <p:nvSpPr>
                <p:cNvPr id="42" name="TextBox 41">
                  <a:extLst>
                    <a:ext uri="{FF2B5EF4-FFF2-40B4-BE49-F238E27FC236}">
                      <a16:creationId xmlns:a16="http://schemas.microsoft.com/office/drawing/2014/main" id="{DA8B7699-929A-B838-45A5-082319E40663}"/>
                    </a:ext>
                  </a:extLst>
                </p:cNvPr>
                <p:cNvSpPr txBox="1">
                  <a:spLocks noRot="1" noChangeAspect="1" noMove="1" noResize="1" noEditPoints="1" noAdjustHandles="1" noChangeArrowheads="1" noChangeShapeType="1" noTextEdit="1"/>
                </p:cNvSpPr>
                <p:nvPr/>
              </p:nvSpPr>
              <p:spPr>
                <a:xfrm>
                  <a:off x="2146506" y="3494461"/>
                  <a:ext cx="294311" cy="276999"/>
                </a:xfrm>
                <a:prstGeom prst="rect">
                  <a:avLst/>
                </a:prstGeom>
                <a:blipFill>
                  <a:blip r:embed="rId7"/>
                  <a:stretch>
                    <a:fillRect l="-18367" t="-21739" r="-51020"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D9752D0-21A7-5CFC-CF5B-BFEAB6F65978}"/>
                    </a:ext>
                  </a:extLst>
                </p:cNvPr>
                <p:cNvSpPr txBox="1"/>
                <p:nvPr/>
              </p:nvSpPr>
              <p:spPr>
                <a:xfrm>
                  <a:off x="2146506" y="5822025"/>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US" dirty="0"/>
                </a:p>
              </p:txBody>
            </p:sp>
          </mc:Choice>
          <mc:Fallback xmlns="">
            <p:sp>
              <p:nvSpPr>
                <p:cNvPr id="43" name="TextBox 42">
                  <a:extLst>
                    <a:ext uri="{FF2B5EF4-FFF2-40B4-BE49-F238E27FC236}">
                      <a16:creationId xmlns:a16="http://schemas.microsoft.com/office/drawing/2014/main" id="{5D9752D0-21A7-5CFC-CF5B-BFEAB6F65978}"/>
                    </a:ext>
                  </a:extLst>
                </p:cNvPr>
                <p:cNvSpPr txBox="1">
                  <a:spLocks noRot="1" noChangeAspect="1" noMove="1" noResize="1" noEditPoints="1" noAdjustHandles="1" noChangeArrowheads="1" noChangeShapeType="1" noTextEdit="1"/>
                </p:cNvSpPr>
                <p:nvPr/>
              </p:nvSpPr>
              <p:spPr>
                <a:xfrm>
                  <a:off x="2146506" y="5822025"/>
                  <a:ext cx="292644" cy="276999"/>
                </a:xfrm>
                <a:prstGeom prst="rect">
                  <a:avLst/>
                </a:prstGeom>
                <a:blipFill>
                  <a:blip r:embed="rId8"/>
                  <a:stretch>
                    <a:fillRect l="-10417" r="-625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D611627-D713-1A9A-0A3C-AA24A89C7781}"/>
                    </a:ext>
                  </a:extLst>
                </p:cNvPr>
                <p:cNvSpPr txBox="1"/>
                <p:nvPr/>
              </p:nvSpPr>
              <p:spPr>
                <a:xfrm>
                  <a:off x="3314768" y="3494461"/>
                  <a:ext cx="2889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1</m:t>
                            </m:r>
                          </m:sub>
                        </m:sSub>
                      </m:oMath>
                    </m:oMathPara>
                  </a14:m>
                  <a:endParaRPr lang="en-US" dirty="0"/>
                </a:p>
              </p:txBody>
            </p:sp>
          </mc:Choice>
          <mc:Fallback xmlns="">
            <p:sp>
              <p:nvSpPr>
                <p:cNvPr id="44" name="TextBox 43">
                  <a:extLst>
                    <a:ext uri="{FF2B5EF4-FFF2-40B4-BE49-F238E27FC236}">
                      <a16:creationId xmlns:a16="http://schemas.microsoft.com/office/drawing/2014/main" id="{FD611627-D713-1A9A-0A3C-AA24A89C7781}"/>
                    </a:ext>
                  </a:extLst>
                </p:cNvPr>
                <p:cNvSpPr txBox="1">
                  <a:spLocks noRot="1" noChangeAspect="1" noMove="1" noResize="1" noEditPoints="1" noAdjustHandles="1" noChangeArrowheads="1" noChangeShapeType="1" noTextEdit="1"/>
                </p:cNvSpPr>
                <p:nvPr/>
              </p:nvSpPr>
              <p:spPr>
                <a:xfrm>
                  <a:off x="3314768" y="3494461"/>
                  <a:ext cx="288989" cy="276999"/>
                </a:xfrm>
                <a:prstGeom prst="rect">
                  <a:avLst/>
                </a:prstGeom>
                <a:blipFill>
                  <a:blip r:embed="rId9"/>
                  <a:stretch>
                    <a:fillRect l="-19149" t="-21739" r="-53191"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46539AC-2427-51BA-E4EF-D74A0EA1AF82}"/>
                    </a:ext>
                  </a:extLst>
                </p:cNvPr>
                <p:cNvSpPr txBox="1"/>
                <p:nvPr/>
              </p:nvSpPr>
              <p:spPr>
                <a:xfrm>
                  <a:off x="3314768" y="5822025"/>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45" name="TextBox 44">
                  <a:extLst>
                    <a:ext uri="{FF2B5EF4-FFF2-40B4-BE49-F238E27FC236}">
                      <a16:creationId xmlns:a16="http://schemas.microsoft.com/office/drawing/2014/main" id="{346539AC-2427-51BA-E4EF-D74A0EA1AF82}"/>
                    </a:ext>
                  </a:extLst>
                </p:cNvPr>
                <p:cNvSpPr txBox="1">
                  <a:spLocks noRot="1" noChangeAspect="1" noMove="1" noResize="1" noEditPoints="1" noAdjustHandles="1" noChangeArrowheads="1" noChangeShapeType="1" noTextEdit="1"/>
                </p:cNvSpPr>
                <p:nvPr/>
              </p:nvSpPr>
              <p:spPr>
                <a:xfrm>
                  <a:off x="3314768" y="5822025"/>
                  <a:ext cx="287323" cy="276999"/>
                </a:xfrm>
                <a:prstGeom prst="rect">
                  <a:avLst/>
                </a:prstGeom>
                <a:blipFill>
                  <a:blip r:embed="rId10"/>
                  <a:stretch>
                    <a:fillRect l="-10638" r="-425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E8A99F7-7477-8FEB-FE9A-9054A97E0CCC}"/>
                    </a:ext>
                  </a:extLst>
                </p:cNvPr>
                <p:cNvSpPr txBox="1"/>
                <p:nvPr/>
              </p:nvSpPr>
              <p:spPr>
                <a:xfrm>
                  <a:off x="4561825" y="3494461"/>
                  <a:ext cx="2943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2</m:t>
                            </m:r>
                          </m:sub>
                        </m:sSub>
                      </m:oMath>
                    </m:oMathPara>
                  </a14:m>
                  <a:endParaRPr lang="en-US" dirty="0"/>
                </a:p>
              </p:txBody>
            </p:sp>
          </mc:Choice>
          <mc:Fallback xmlns="">
            <p:sp>
              <p:nvSpPr>
                <p:cNvPr id="46" name="TextBox 45">
                  <a:extLst>
                    <a:ext uri="{FF2B5EF4-FFF2-40B4-BE49-F238E27FC236}">
                      <a16:creationId xmlns:a16="http://schemas.microsoft.com/office/drawing/2014/main" id="{5E8A99F7-7477-8FEB-FE9A-9054A97E0CCC}"/>
                    </a:ext>
                  </a:extLst>
                </p:cNvPr>
                <p:cNvSpPr txBox="1">
                  <a:spLocks noRot="1" noChangeAspect="1" noMove="1" noResize="1" noEditPoints="1" noAdjustHandles="1" noChangeArrowheads="1" noChangeShapeType="1" noTextEdit="1"/>
                </p:cNvSpPr>
                <p:nvPr/>
              </p:nvSpPr>
              <p:spPr>
                <a:xfrm>
                  <a:off x="4561825" y="3494461"/>
                  <a:ext cx="294311" cy="276999"/>
                </a:xfrm>
                <a:prstGeom prst="rect">
                  <a:avLst/>
                </a:prstGeom>
                <a:blipFill>
                  <a:blip r:embed="rId11"/>
                  <a:stretch>
                    <a:fillRect l="-18750" t="-21739" r="-52083"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AB0C994-18B1-C53D-0E95-73D43E94B994}"/>
                    </a:ext>
                  </a:extLst>
                </p:cNvPr>
                <p:cNvSpPr txBox="1"/>
                <p:nvPr/>
              </p:nvSpPr>
              <p:spPr>
                <a:xfrm>
                  <a:off x="4561825" y="5822025"/>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47" name="TextBox 46">
                  <a:extLst>
                    <a:ext uri="{FF2B5EF4-FFF2-40B4-BE49-F238E27FC236}">
                      <a16:creationId xmlns:a16="http://schemas.microsoft.com/office/drawing/2014/main" id="{8AB0C994-18B1-C53D-0E95-73D43E94B994}"/>
                    </a:ext>
                  </a:extLst>
                </p:cNvPr>
                <p:cNvSpPr txBox="1">
                  <a:spLocks noRot="1" noChangeAspect="1" noMove="1" noResize="1" noEditPoints="1" noAdjustHandles="1" noChangeArrowheads="1" noChangeShapeType="1" noTextEdit="1"/>
                </p:cNvSpPr>
                <p:nvPr/>
              </p:nvSpPr>
              <p:spPr>
                <a:xfrm>
                  <a:off x="4561825" y="5822025"/>
                  <a:ext cx="292644" cy="276999"/>
                </a:xfrm>
                <a:prstGeom prst="rect">
                  <a:avLst/>
                </a:prstGeom>
                <a:blipFill>
                  <a:blip r:embed="rId12"/>
                  <a:stretch>
                    <a:fillRect l="-10417"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AF8B595-4E9D-6DDF-C3B4-F72D5101142E}"/>
                    </a:ext>
                  </a:extLst>
                </p:cNvPr>
                <p:cNvSpPr txBox="1"/>
                <p:nvPr/>
              </p:nvSpPr>
              <p:spPr>
                <a:xfrm>
                  <a:off x="5764763" y="3445838"/>
                  <a:ext cx="2943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3</m:t>
                            </m:r>
                          </m:sub>
                        </m:sSub>
                      </m:oMath>
                    </m:oMathPara>
                  </a14:m>
                  <a:endParaRPr lang="en-US" dirty="0"/>
                </a:p>
              </p:txBody>
            </p:sp>
          </mc:Choice>
          <mc:Fallback xmlns="">
            <p:sp>
              <p:nvSpPr>
                <p:cNvPr id="48" name="TextBox 47">
                  <a:extLst>
                    <a:ext uri="{FF2B5EF4-FFF2-40B4-BE49-F238E27FC236}">
                      <a16:creationId xmlns:a16="http://schemas.microsoft.com/office/drawing/2014/main" id="{2AF8B595-4E9D-6DDF-C3B4-F72D5101142E}"/>
                    </a:ext>
                  </a:extLst>
                </p:cNvPr>
                <p:cNvSpPr txBox="1">
                  <a:spLocks noRot="1" noChangeAspect="1" noMove="1" noResize="1" noEditPoints="1" noAdjustHandles="1" noChangeArrowheads="1" noChangeShapeType="1" noTextEdit="1"/>
                </p:cNvSpPr>
                <p:nvPr/>
              </p:nvSpPr>
              <p:spPr>
                <a:xfrm>
                  <a:off x="5764763" y="3445838"/>
                  <a:ext cx="294311" cy="276999"/>
                </a:xfrm>
                <a:prstGeom prst="rect">
                  <a:avLst/>
                </a:prstGeom>
                <a:blipFill>
                  <a:blip r:embed="rId13"/>
                  <a:stretch>
                    <a:fillRect l="-18750" t="-21739" r="-52083"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DA47EB-3F5C-15A1-0398-1727F9A02D9B}"/>
                    </a:ext>
                  </a:extLst>
                </p:cNvPr>
                <p:cNvSpPr txBox="1"/>
                <p:nvPr/>
              </p:nvSpPr>
              <p:spPr>
                <a:xfrm>
                  <a:off x="5764763" y="5773402"/>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49" name="TextBox 48">
                  <a:extLst>
                    <a:ext uri="{FF2B5EF4-FFF2-40B4-BE49-F238E27FC236}">
                      <a16:creationId xmlns:a16="http://schemas.microsoft.com/office/drawing/2014/main" id="{DADA47EB-3F5C-15A1-0398-1727F9A02D9B}"/>
                    </a:ext>
                  </a:extLst>
                </p:cNvPr>
                <p:cNvSpPr txBox="1">
                  <a:spLocks noRot="1" noChangeAspect="1" noMove="1" noResize="1" noEditPoints="1" noAdjustHandles="1" noChangeArrowheads="1" noChangeShapeType="1" noTextEdit="1"/>
                </p:cNvSpPr>
                <p:nvPr/>
              </p:nvSpPr>
              <p:spPr>
                <a:xfrm>
                  <a:off x="5764763" y="5773402"/>
                  <a:ext cx="292644" cy="276999"/>
                </a:xfrm>
                <a:prstGeom prst="rect">
                  <a:avLst/>
                </a:prstGeom>
                <a:blipFill>
                  <a:blip r:embed="rId14"/>
                  <a:stretch>
                    <a:fillRect l="-10417" r="-41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AB331FB-0166-FA78-7A35-AB07B1EBBA3B}"/>
                    </a:ext>
                  </a:extLst>
                </p:cNvPr>
                <p:cNvSpPr txBox="1"/>
                <p:nvPr/>
              </p:nvSpPr>
              <p:spPr>
                <a:xfrm>
                  <a:off x="2541452" y="4436289"/>
                  <a:ext cx="503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p:txBody>
            </p:sp>
          </mc:Choice>
          <mc:Fallback xmlns="">
            <p:sp>
              <p:nvSpPr>
                <p:cNvPr id="59" name="TextBox 58">
                  <a:extLst>
                    <a:ext uri="{FF2B5EF4-FFF2-40B4-BE49-F238E27FC236}">
                      <a16:creationId xmlns:a16="http://schemas.microsoft.com/office/drawing/2014/main" id="{7AB331FB-0166-FA78-7A35-AB07B1EBBA3B}"/>
                    </a:ext>
                  </a:extLst>
                </p:cNvPr>
                <p:cNvSpPr txBox="1">
                  <a:spLocks noRot="1" noChangeAspect="1" noMove="1" noResize="1" noEditPoints="1" noAdjustHandles="1" noChangeArrowheads="1" noChangeShapeType="1" noTextEdit="1"/>
                </p:cNvSpPr>
                <p:nvPr/>
              </p:nvSpPr>
              <p:spPr>
                <a:xfrm>
                  <a:off x="2541452" y="4436289"/>
                  <a:ext cx="503710"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59295F8-85F4-D291-759A-63AAA0A976B1}"/>
                    </a:ext>
                  </a:extLst>
                </p:cNvPr>
                <p:cNvSpPr txBox="1"/>
                <p:nvPr/>
              </p:nvSpPr>
              <p:spPr>
                <a:xfrm>
                  <a:off x="3794372" y="4368927"/>
                  <a:ext cx="503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p:txBody>
            </p:sp>
          </mc:Choice>
          <mc:Fallback xmlns="">
            <p:sp>
              <p:nvSpPr>
                <p:cNvPr id="61" name="TextBox 60">
                  <a:extLst>
                    <a:ext uri="{FF2B5EF4-FFF2-40B4-BE49-F238E27FC236}">
                      <a16:creationId xmlns:a16="http://schemas.microsoft.com/office/drawing/2014/main" id="{059295F8-85F4-D291-759A-63AAA0A976B1}"/>
                    </a:ext>
                  </a:extLst>
                </p:cNvPr>
                <p:cNvSpPr txBox="1">
                  <a:spLocks noRot="1" noChangeAspect="1" noMove="1" noResize="1" noEditPoints="1" noAdjustHandles="1" noChangeArrowheads="1" noChangeShapeType="1" noTextEdit="1"/>
                </p:cNvSpPr>
                <p:nvPr/>
              </p:nvSpPr>
              <p:spPr>
                <a:xfrm>
                  <a:off x="3794372" y="4368927"/>
                  <a:ext cx="503710" cy="369332"/>
                </a:xfrm>
                <a:prstGeom prst="rect">
                  <a:avLst/>
                </a:prstGeom>
                <a:blipFill>
                  <a:blip r:embed="rId16"/>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458F0FB-A561-72E0-B956-2CC320D1E2AF}"/>
                    </a:ext>
                  </a:extLst>
                </p:cNvPr>
                <p:cNvSpPr txBox="1"/>
                <p:nvPr/>
              </p:nvSpPr>
              <p:spPr>
                <a:xfrm>
                  <a:off x="5036966" y="4368927"/>
                  <a:ext cx="503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p:txBody>
            </p:sp>
          </mc:Choice>
          <mc:Fallback xmlns="">
            <p:sp>
              <p:nvSpPr>
                <p:cNvPr id="62" name="TextBox 61">
                  <a:extLst>
                    <a:ext uri="{FF2B5EF4-FFF2-40B4-BE49-F238E27FC236}">
                      <a16:creationId xmlns:a16="http://schemas.microsoft.com/office/drawing/2014/main" id="{2458F0FB-A561-72E0-B956-2CC320D1E2AF}"/>
                    </a:ext>
                  </a:extLst>
                </p:cNvPr>
                <p:cNvSpPr txBox="1">
                  <a:spLocks noRot="1" noChangeAspect="1" noMove="1" noResize="1" noEditPoints="1" noAdjustHandles="1" noChangeArrowheads="1" noChangeShapeType="1" noTextEdit="1"/>
                </p:cNvSpPr>
                <p:nvPr/>
              </p:nvSpPr>
              <p:spPr>
                <a:xfrm>
                  <a:off x="5036966" y="4368927"/>
                  <a:ext cx="503710" cy="369332"/>
                </a:xfrm>
                <a:prstGeom prst="rect">
                  <a:avLst/>
                </a:prstGeom>
                <a:blipFill>
                  <a:blip r:embed="rId17"/>
                  <a:stretch>
                    <a:fillRect b="-1667"/>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B0E9EF36-FC62-8F22-F8C1-4F547A1D67A7}"/>
                </a:ext>
              </a:extLst>
            </p:cNvPr>
            <p:cNvSpPr/>
            <p:nvPr/>
          </p:nvSpPr>
          <p:spPr bwMode="auto">
            <a:xfrm>
              <a:off x="2027095" y="2725758"/>
              <a:ext cx="432048" cy="432048"/>
            </a:xfrm>
            <a:prstGeom prst="ellipse">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D689815-E95F-6A95-FBD9-5ED1361FF655}"/>
                    </a:ext>
                  </a:extLst>
                </p:cNvPr>
                <p:cNvSpPr txBox="1"/>
                <p:nvPr/>
              </p:nvSpPr>
              <p:spPr>
                <a:xfrm>
                  <a:off x="2146506" y="2774381"/>
                  <a:ext cx="2943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𝐿</m:t>
                            </m:r>
                          </m:e>
                          <m:sub>
                            <m:r>
                              <a:rPr lang="en-US" b="0" i="1" smtClean="0">
                                <a:latin typeface="Cambria Math" panose="02040503050406030204" pitchFamily="18" charset="0"/>
                              </a:rPr>
                              <m:t>0</m:t>
                            </m:r>
                          </m:sub>
                        </m:sSub>
                      </m:oMath>
                    </m:oMathPara>
                  </a14:m>
                  <a:endParaRPr lang="en-US" dirty="0"/>
                </a:p>
              </p:txBody>
            </p:sp>
          </mc:Choice>
          <mc:Fallback xmlns="">
            <p:sp>
              <p:nvSpPr>
                <p:cNvPr id="40" name="TextBox 39">
                  <a:extLst>
                    <a:ext uri="{FF2B5EF4-FFF2-40B4-BE49-F238E27FC236}">
                      <a16:creationId xmlns:a16="http://schemas.microsoft.com/office/drawing/2014/main" id="{4D689815-E95F-6A95-FBD9-5ED1361FF655}"/>
                    </a:ext>
                  </a:extLst>
                </p:cNvPr>
                <p:cNvSpPr txBox="1">
                  <a:spLocks noRot="1" noChangeAspect="1" noMove="1" noResize="1" noEditPoints="1" noAdjustHandles="1" noChangeArrowheads="1" noChangeShapeType="1" noTextEdit="1"/>
                </p:cNvSpPr>
                <p:nvPr/>
              </p:nvSpPr>
              <p:spPr>
                <a:xfrm>
                  <a:off x="2146506" y="2774381"/>
                  <a:ext cx="294311" cy="276999"/>
                </a:xfrm>
                <a:prstGeom prst="rect">
                  <a:avLst/>
                </a:prstGeom>
                <a:blipFill>
                  <a:blip r:embed="rId18"/>
                  <a:stretch>
                    <a:fillRect l="-16327" r="-4082" b="-17391"/>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D2D3A724-62B6-00E2-022E-ABAF5E04A31E}"/>
                </a:ext>
              </a:extLst>
            </p:cNvPr>
            <p:cNvCxnSpPr>
              <a:cxnSpLocks/>
              <a:stCxn id="28" idx="0"/>
              <a:endCxn id="39" idx="4"/>
            </p:cNvCxnSpPr>
            <p:nvPr/>
          </p:nvCxnSpPr>
          <p:spPr bwMode="auto">
            <a:xfrm flipV="1">
              <a:off x="2243119" y="3157806"/>
              <a:ext cx="0" cy="288032"/>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54" name="Oval 53">
              <a:extLst>
                <a:ext uri="{FF2B5EF4-FFF2-40B4-BE49-F238E27FC236}">
                  <a16:creationId xmlns:a16="http://schemas.microsoft.com/office/drawing/2014/main" id="{6526898E-1AAD-8799-043F-DBD00DCDA397}"/>
                </a:ext>
              </a:extLst>
            </p:cNvPr>
            <p:cNvSpPr/>
            <p:nvPr/>
          </p:nvSpPr>
          <p:spPr bwMode="auto">
            <a:xfrm>
              <a:off x="3217068" y="2713232"/>
              <a:ext cx="432048" cy="432048"/>
            </a:xfrm>
            <a:prstGeom prst="ellipse">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9A8B860-7E21-EBD2-6196-810696E609C6}"/>
                    </a:ext>
                  </a:extLst>
                </p:cNvPr>
                <p:cNvSpPr txBox="1"/>
                <p:nvPr/>
              </p:nvSpPr>
              <p:spPr>
                <a:xfrm>
                  <a:off x="3336479" y="2761855"/>
                  <a:ext cx="2895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𝐿</m:t>
                            </m:r>
                          </m:e>
                          <m:sub>
                            <m:r>
                              <a:rPr lang="en-US" b="0" i="1" smtClean="0">
                                <a:latin typeface="Cambria Math" panose="02040503050406030204" pitchFamily="18" charset="0"/>
                              </a:rPr>
                              <m:t>1</m:t>
                            </m:r>
                          </m:sub>
                        </m:sSub>
                      </m:oMath>
                    </m:oMathPara>
                  </a14:m>
                  <a:endParaRPr lang="en-US" dirty="0"/>
                </a:p>
              </p:txBody>
            </p:sp>
          </mc:Choice>
          <mc:Fallback xmlns="">
            <p:sp>
              <p:nvSpPr>
                <p:cNvPr id="56" name="TextBox 55">
                  <a:extLst>
                    <a:ext uri="{FF2B5EF4-FFF2-40B4-BE49-F238E27FC236}">
                      <a16:creationId xmlns:a16="http://schemas.microsoft.com/office/drawing/2014/main" id="{19A8B860-7E21-EBD2-6196-810696E609C6}"/>
                    </a:ext>
                  </a:extLst>
                </p:cNvPr>
                <p:cNvSpPr txBox="1">
                  <a:spLocks noRot="1" noChangeAspect="1" noMove="1" noResize="1" noEditPoints="1" noAdjustHandles="1" noChangeArrowheads="1" noChangeShapeType="1" noTextEdit="1"/>
                </p:cNvSpPr>
                <p:nvPr/>
              </p:nvSpPr>
              <p:spPr>
                <a:xfrm>
                  <a:off x="3336479" y="2761855"/>
                  <a:ext cx="289566" cy="276999"/>
                </a:xfrm>
                <a:prstGeom prst="rect">
                  <a:avLst/>
                </a:prstGeom>
                <a:blipFill>
                  <a:blip r:embed="rId19"/>
                  <a:stretch>
                    <a:fillRect l="-19149" r="-4255" b="-17391"/>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1020225D-5DE1-E6C7-D7F7-0D0E2A6F8945}"/>
                </a:ext>
              </a:extLst>
            </p:cNvPr>
            <p:cNvCxnSpPr>
              <a:cxnSpLocks/>
              <a:stCxn id="22" idx="0"/>
              <a:endCxn id="54" idx="4"/>
            </p:cNvCxnSpPr>
            <p:nvPr/>
          </p:nvCxnSpPr>
          <p:spPr bwMode="auto">
            <a:xfrm flipV="1">
              <a:off x="3424930" y="3145280"/>
              <a:ext cx="8162" cy="30055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60" name="Oval 59">
              <a:extLst>
                <a:ext uri="{FF2B5EF4-FFF2-40B4-BE49-F238E27FC236}">
                  <a16:creationId xmlns:a16="http://schemas.microsoft.com/office/drawing/2014/main" id="{B0FCC28B-FB07-3390-575B-ACF4F97440B9}"/>
                </a:ext>
              </a:extLst>
            </p:cNvPr>
            <p:cNvSpPr/>
            <p:nvPr/>
          </p:nvSpPr>
          <p:spPr bwMode="auto">
            <a:xfrm>
              <a:off x="4444618" y="2713232"/>
              <a:ext cx="432048" cy="432048"/>
            </a:xfrm>
            <a:prstGeom prst="ellipse">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2277F993-2D99-E850-447B-6D009E425208}"/>
                    </a:ext>
                  </a:extLst>
                </p:cNvPr>
                <p:cNvSpPr txBox="1"/>
                <p:nvPr/>
              </p:nvSpPr>
              <p:spPr>
                <a:xfrm>
                  <a:off x="4564029" y="2761855"/>
                  <a:ext cx="2948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𝐿</m:t>
                            </m:r>
                          </m:e>
                          <m:sub>
                            <m:r>
                              <a:rPr lang="en-US" b="0" i="1" smtClean="0">
                                <a:latin typeface="Cambria Math" panose="02040503050406030204" pitchFamily="18" charset="0"/>
                              </a:rPr>
                              <m:t>2</m:t>
                            </m:r>
                          </m:sub>
                        </m:sSub>
                      </m:oMath>
                    </m:oMathPara>
                  </a14:m>
                  <a:endParaRPr lang="en-US" dirty="0"/>
                </a:p>
              </p:txBody>
            </p:sp>
          </mc:Choice>
          <mc:Fallback xmlns="">
            <p:sp>
              <p:nvSpPr>
                <p:cNvPr id="64" name="TextBox 63">
                  <a:extLst>
                    <a:ext uri="{FF2B5EF4-FFF2-40B4-BE49-F238E27FC236}">
                      <a16:creationId xmlns:a16="http://schemas.microsoft.com/office/drawing/2014/main" id="{2277F993-2D99-E850-447B-6D009E425208}"/>
                    </a:ext>
                  </a:extLst>
                </p:cNvPr>
                <p:cNvSpPr txBox="1">
                  <a:spLocks noRot="1" noChangeAspect="1" noMove="1" noResize="1" noEditPoints="1" noAdjustHandles="1" noChangeArrowheads="1" noChangeShapeType="1" noTextEdit="1"/>
                </p:cNvSpPr>
                <p:nvPr/>
              </p:nvSpPr>
              <p:spPr>
                <a:xfrm>
                  <a:off x="4564029" y="2761855"/>
                  <a:ext cx="294888" cy="276999"/>
                </a:xfrm>
                <a:prstGeom prst="rect">
                  <a:avLst/>
                </a:prstGeom>
                <a:blipFill>
                  <a:blip r:embed="rId20"/>
                  <a:stretch>
                    <a:fillRect l="-18750" r="-4167" b="-17391"/>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E4DD7F0E-7EC7-E031-A3C0-A1A9935E7915}"/>
                </a:ext>
              </a:extLst>
            </p:cNvPr>
            <p:cNvCxnSpPr>
              <a:cxnSpLocks/>
              <a:stCxn id="16" idx="0"/>
              <a:endCxn id="60" idx="4"/>
            </p:cNvCxnSpPr>
            <p:nvPr/>
          </p:nvCxnSpPr>
          <p:spPr bwMode="auto">
            <a:xfrm flipH="1" flipV="1">
              <a:off x="4660642" y="3145280"/>
              <a:ext cx="6882" cy="29213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67" name="Oval 66">
              <a:extLst>
                <a:ext uri="{FF2B5EF4-FFF2-40B4-BE49-F238E27FC236}">
                  <a16:creationId xmlns:a16="http://schemas.microsoft.com/office/drawing/2014/main" id="{11E94A48-2816-0383-7ED9-B8C0753329D0}"/>
                </a:ext>
              </a:extLst>
            </p:cNvPr>
            <p:cNvSpPr/>
            <p:nvPr/>
          </p:nvSpPr>
          <p:spPr bwMode="auto">
            <a:xfrm>
              <a:off x="5659643" y="2700706"/>
              <a:ext cx="432048" cy="432048"/>
            </a:xfrm>
            <a:prstGeom prst="ellipse">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9E71EDB-10C5-44F1-7809-6281BBA3AAC8}"/>
                    </a:ext>
                  </a:extLst>
                </p:cNvPr>
                <p:cNvSpPr txBox="1"/>
                <p:nvPr/>
              </p:nvSpPr>
              <p:spPr>
                <a:xfrm>
                  <a:off x="5779054" y="2749329"/>
                  <a:ext cx="2948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𝐿</m:t>
                            </m:r>
                          </m:e>
                          <m:sub>
                            <m:r>
                              <a:rPr lang="en-US" b="0" i="1" smtClean="0">
                                <a:latin typeface="Cambria Math" panose="02040503050406030204" pitchFamily="18" charset="0"/>
                              </a:rPr>
                              <m:t>3</m:t>
                            </m:r>
                          </m:sub>
                        </m:sSub>
                      </m:oMath>
                    </m:oMathPara>
                  </a14:m>
                  <a:endParaRPr lang="en-US" dirty="0"/>
                </a:p>
              </p:txBody>
            </p:sp>
          </mc:Choice>
          <mc:Fallback xmlns="">
            <p:sp>
              <p:nvSpPr>
                <p:cNvPr id="68" name="TextBox 67">
                  <a:extLst>
                    <a:ext uri="{FF2B5EF4-FFF2-40B4-BE49-F238E27FC236}">
                      <a16:creationId xmlns:a16="http://schemas.microsoft.com/office/drawing/2014/main" id="{89E71EDB-10C5-44F1-7809-6281BBA3AAC8}"/>
                    </a:ext>
                  </a:extLst>
                </p:cNvPr>
                <p:cNvSpPr txBox="1">
                  <a:spLocks noRot="1" noChangeAspect="1" noMove="1" noResize="1" noEditPoints="1" noAdjustHandles="1" noChangeArrowheads="1" noChangeShapeType="1" noTextEdit="1"/>
                </p:cNvSpPr>
                <p:nvPr/>
              </p:nvSpPr>
              <p:spPr>
                <a:xfrm>
                  <a:off x="5779054" y="2749329"/>
                  <a:ext cx="294888" cy="276999"/>
                </a:xfrm>
                <a:prstGeom prst="rect">
                  <a:avLst/>
                </a:prstGeom>
                <a:blipFill>
                  <a:blip r:embed="rId21"/>
                  <a:stretch>
                    <a:fillRect l="-16327" r="-4082" b="-17391"/>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6C46655A-4516-37C2-31B4-5D1343F56033}"/>
                </a:ext>
              </a:extLst>
            </p:cNvPr>
            <p:cNvCxnSpPr>
              <a:cxnSpLocks/>
              <a:stCxn id="35" idx="0"/>
              <a:endCxn id="67" idx="4"/>
            </p:cNvCxnSpPr>
            <p:nvPr/>
          </p:nvCxnSpPr>
          <p:spPr bwMode="auto">
            <a:xfrm flipV="1">
              <a:off x="5867400" y="3132754"/>
              <a:ext cx="8267" cy="29624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73" name="Oval 72">
              <a:extLst>
                <a:ext uri="{FF2B5EF4-FFF2-40B4-BE49-F238E27FC236}">
                  <a16:creationId xmlns:a16="http://schemas.microsoft.com/office/drawing/2014/main" id="{325044FA-62E1-8157-3C91-21FEAD1D98B2}"/>
                </a:ext>
              </a:extLst>
            </p:cNvPr>
            <p:cNvSpPr/>
            <p:nvPr/>
          </p:nvSpPr>
          <p:spPr bwMode="auto">
            <a:xfrm>
              <a:off x="3424930" y="1293420"/>
              <a:ext cx="1293334" cy="661572"/>
            </a:xfrm>
            <a:prstGeom prst="ellipse">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8453274F-F5A1-68E2-13C2-641C5EC6793A}"/>
                    </a:ext>
                  </a:extLst>
                </p:cNvPr>
                <p:cNvSpPr txBox="1"/>
                <p:nvPr/>
              </p:nvSpPr>
              <p:spPr>
                <a:xfrm>
                  <a:off x="3973900" y="1399327"/>
                  <a:ext cx="3109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𝐿</m:t>
                            </m:r>
                          </m:e>
                          <m:sub>
                            <m:r>
                              <a:rPr lang="en-US" sz="2400" b="0" i="1" smtClean="0">
                                <a:latin typeface="Cambria Math" panose="02040503050406030204" pitchFamily="18" charset="0"/>
                              </a:rPr>
                              <m:t> </m:t>
                            </m:r>
                          </m:sub>
                        </m:sSub>
                      </m:oMath>
                    </m:oMathPara>
                  </a14:m>
                  <a:endParaRPr lang="en-US" sz="2400" dirty="0"/>
                </a:p>
              </p:txBody>
            </p:sp>
          </mc:Choice>
          <mc:Fallback xmlns="">
            <p:sp>
              <p:nvSpPr>
                <p:cNvPr id="74" name="TextBox 73">
                  <a:extLst>
                    <a:ext uri="{FF2B5EF4-FFF2-40B4-BE49-F238E27FC236}">
                      <a16:creationId xmlns:a16="http://schemas.microsoft.com/office/drawing/2014/main" id="{8453274F-F5A1-68E2-13C2-641C5EC6793A}"/>
                    </a:ext>
                  </a:extLst>
                </p:cNvPr>
                <p:cNvSpPr txBox="1">
                  <a:spLocks noRot="1" noChangeAspect="1" noMove="1" noResize="1" noEditPoints="1" noAdjustHandles="1" noChangeArrowheads="1" noChangeShapeType="1" noTextEdit="1"/>
                </p:cNvSpPr>
                <p:nvPr/>
              </p:nvSpPr>
              <p:spPr>
                <a:xfrm>
                  <a:off x="3973900" y="1399327"/>
                  <a:ext cx="310918" cy="369332"/>
                </a:xfrm>
                <a:prstGeom prst="rect">
                  <a:avLst/>
                </a:prstGeom>
                <a:blipFill>
                  <a:blip r:embed="rId22"/>
                  <a:stretch>
                    <a:fillRect l="-19608" r="-1961" b="-10000"/>
                  </a:stretch>
                </a:blipFill>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5AD42CF2-B6EE-226D-D55E-AA50667AD3DE}"/>
                </a:ext>
              </a:extLst>
            </p:cNvPr>
            <p:cNvCxnSpPr>
              <a:cxnSpLocks/>
              <a:stCxn id="39" idx="0"/>
              <a:endCxn id="73" idx="2"/>
            </p:cNvCxnSpPr>
            <p:nvPr/>
          </p:nvCxnSpPr>
          <p:spPr bwMode="auto">
            <a:xfrm flipV="1">
              <a:off x="2243119" y="1624206"/>
              <a:ext cx="1181811" cy="110155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80" name="Straight Arrow Connector 79">
              <a:extLst>
                <a:ext uri="{FF2B5EF4-FFF2-40B4-BE49-F238E27FC236}">
                  <a16:creationId xmlns:a16="http://schemas.microsoft.com/office/drawing/2014/main" id="{65DD919A-4074-7F4F-858D-D01F66473A2E}"/>
                </a:ext>
              </a:extLst>
            </p:cNvPr>
            <p:cNvCxnSpPr>
              <a:cxnSpLocks/>
              <a:stCxn id="54" idx="0"/>
              <a:endCxn id="73" idx="3"/>
            </p:cNvCxnSpPr>
            <p:nvPr/>
          </p:nvCxnSpPr>
          <p:spPr bwMode="auto">
            <a:xfrm flipV="1">
              <a:off x="3433092" y="1858107"/>
              <a:ext cx="181242" cy="85512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82" name="Straight Arrow Connector 81">
              <a:extLst>
                <a:ext uri="{FF2B5EF4-FFF2-40B4-BE49-F238E27FC236}">
                  <a16:creationId xmlns:a16="http://schemas.microsoft.com/office/drawing/2014/main" id="{CA2AE39B-02C7-5DF6-D73C-57264A394DDC}"/>
                </a:ext>
              </a:extLst>
            </p:cNvPr>
            <p:cNvCxnSpPr>
              <a:stCxn id="60" idx="0"/>
              <a:endCxn id="73" idx="5"/>
            </p:cNvCxnSpPr>
            <p:nvPr/>
          </p:nvCxnSpPr>
          <p:spPr bwMode="auto">
            <a:xfrm flipH="1" flipV="1">
              <a:off x="4528860" y="1858107"/>
              <a:ext cx="131782" cy="85512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84" name="Straight Arrow Connector 83">
              <a:extLst>
                <a:ext uri="{FF2B5EF4-FFF2-40B4-BE49-F238E27FC236}">
                  <a16:creationId xmlns:a16="http://schemas.microsoft.com/office/drawing/2014/main" id="{1E2B6C13-F130-B595-7303-E0A726A4CEE0}"/>
                </a:ext>
              </a:extLst>
            </p:cNvPr>
            <p:cNvCxnSpPr>
              <a:stCxn id="67" idx="0"/>
              <a:endCxn id="73" idx="6"/>
            </p:cNvCxnSpPr>
            <p:nvPr/>
          </p:nvCxnSpPr>
          <p:spPr bwMode="auto">
            <a:xfrm flipH="1" flipV="1">
              <a:off x="4718264" y="1624206"/>
              <a:ext cx="1157403" cy="10765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96" name="Straight Arrow Connector 95">
              <a:extLst>
                <a:ext uri="{FF2B5EF4-FFF2-40B4-BE49-F238E27FC236}">
                  <a16:creationId xmlns:a16="http://schemas.microsoft.com/office/drawing/2014/main" id="{AA2B3DBB-B06C-9483-C0D4-50A49F0AD5FB}"/>
                </a:ext>
              </a:extLst>
            </p:cNvPr>
            <p:cNvCxnSpPr/>
            <p:nvPr/>
          </p:nvCxnSpPr>
          <p:spPr bwMode="auto">
            <a:xfrm>
              <a:off x="4854469" y="1583993"/>
              <a:ext cx="1202938" cy="1116713"/>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97" name="Straight Arrow Connector 96">
              <a:extLst>
                <a:ext uri="{FF2B5EF4-FFF2-40B4-BE49-F238E27FC236}">
                  <a16:creationId xmlns:a16="http://schemas.microsoft.com/office/drawing/2014/main" id="{2E3F24CE-9711-6F89-5A5A-EEAD9708775D}"/>
                </a:ext>
              </a:extLst>
            </p:cNvPr>
            <p:cNvCxnSpPr>
              <a:cxnSpLocks/>
            </p:cNvCxnSpPr>
            <p:nvPr/>
          </p:nvCxnSpPr>
          <p:spPr bwMode="auto">
            <a:xfrm>
              <a:off x="6193353" y="2912880"/>
              <a:ext cx="0" cy="1181055"/>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A57DC85D-755F-0FEE-8C23-34AA04D66576}"/>
                </a:ext>
              </a:extLst>
            </p:cNvPr>
            <p:cNvCxnSpPr>
              <a:cxnSpLocks/>
            </p:cNvCxnSpPr>
            <p:nvPr/>
          </p:nvCxnSpPr>
          <p:spPr bwMode="auto">
            <a:xfrm flipH="1">
              <a:off x="5018080" y="4978689"/>
              <a:ext cx="437858"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03" name="Straight Arrow Connector 102">
              <a:extLst>
                <a:ext uri="{FF2B5EF4-FFF2-40B4-BE49-F238E27FC236}">
                  <a16:creationId xmlns:a16="http://schemas.microsoft.com/office/drawing/2014/main" id="{1B98DC8B-057E-72F7-5889-6AF326BFCE9D}"/>
                </a:ext>
              </a:extLst>
            </p:cNvPr>
            <p:cNvCxnSpPr>
              <a:cxnSpLocks/>
            </p:cNvCxnSpPr>
            <p:nvPr/>
          </p:nvCxnSpPr>
          <p:spPr bwMode="auto">
            <a:xfrm>
              <a:off x="4659733" y="1902562"/>
              <a:ext cx="116153" cy="753628"/>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08" name="Straight Arrow Connector 107">
              <a:extLst>
                <a:ext uri="{FF2B5EF4-FFF2-40B4-BE49-F238E27FC236}">
                  <a16:creationId xmlns:a16="http://schemas.microsoft.com/office/drawing/2014/main" id="{A095892E-A8C5-E6B8-7BC1-A1EFE97A22DB}"/>
                </a:ext>
              </a:extLst>
            </p:cNvPr>
            <p:cNvCxnSpPr>
              <a:cxnSpLocks/>
            </p:cNvCxnSpPr>
            <p:nvPr/>
          </p:nvCxnSpPr>
          <p:spPr bwMode="auto">
            <a:xfrm flipH="1">
              <a:off x="4948316" y="2842014"/>
              <a:ext cx="12042" cy="1315281"/>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10" name="Straight Arrow Connector 109">
              <a:extLst>
                <a:ext uri="{FF2B5EF4-FFF2-40B4-BE49-F238E27FC236}">
                  <a16:creationId xmlns:a16="http://schemas.microsoft.com/office/drawing/2014/main" id="{6061F1F2-BAE6-CE24-66F2-A4E4F6AC5783}"/>
                </a:ext>
              </a:extLst>
            </p:cNvPr>
            <p:cNvCxnSpPr>
              <a:cxnSpLocks/>
            </p:cNvCxnSpPr>
            <p:nvPr/>
          </p:nvCxnSpPr>
          <p:spPr bwMode="auto">
            <a:xfrm flipH="1" flipV="1">
              <a:off x="3790529" y="4991215"/>
              <a:ext cx="489111" cy="4312"/>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14" name="Straight Arrow Connector 113">
              <a:extLst>
                <a:ext uri="{FF2B5EF4-FFF2-40B4-BE49-F238E27FC236}">
                  <a16:creationId xmlns:a16="http://schemas.microsoft.com/office/drawing/2014/main" id="{3275E06B-3E19-2A0B-0DBF-894559E10757}"/>
                </a:ext>
              </a:extLst>
            </p:cNvPr>
            <p:cNvCxnSpPr>
              <a:cxnSpLocks/>
            </p:cNvCxnSpPr>
            <p:nvPr/>
          </p:nvCxnSpPr>
          <p:spPr bwMode="auto">
            <a:xfrm flipH="1" flipV="1">
              <a:off x="2540849" y="4975975"/>
              <a:ext cx="489111" cy="4312"/>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15" name="Straight Arrow Connector 114">
              <a:extLst>
                <a:ext uri="{FF2B5EF4-FFF2-40B4-BE49-F238E27FC236}">
                  <a16:creationId xmlns:a16="http://schemas.microsoft.com/office/drawing/2014/main" id="{1582B198-44B7-4FBD-0F44-786326D59D69}"/>
                </a:ext>
              </a:extLst>
            </p:cNvPr>
            <p:cNvCxnSpPr>
              <a:cxnSpLocks/>
            </p:cNvCxnSpPr>
            <p:nvPr/>
          </p:nvCxnSpPr>
          <p:spPr bwMode="auto">
            <a:xfrm flipH="1">
              <a:off x="3573400" y="1940662"/>
              <a:ext cx="126213" cy="715528"/>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17" name="Straight Arrow Connector 116">
              <a:extLst>
                <a:ext uri="{FF2B5EF4-FFF2-40B4-BE49-F238E27FC236}">
                  <a16:creationId xmlns:a16="http://schemas.microsoft.com/office/drawing/2014/main" id="{732CCCD9-9875-796B-E802-1486C280A594}"/>
                </a:ext>
              </a:extLst>
            </p:cNvPr>
            <p:cNvCxnSpPr>
              <a:cxnSpLocks/>
            </p:cNvCxnSpPr>
            <p:nvPr/>
          </p:nvCxnSpPr>
          <p:spPr bwMode="auto">
            <a:xfrm flipH="1">
              <a:off x="3699613" y="2842014"/>
              <a:ext cx="18685" cy="1383691"/>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24" name="Straight Arrow Connector 123">
              <a:extLst>
                <a:ext uri="{FF2B5EF4-FFF2-40B4-BE49-F238E27FC236}">
                  <a16:creationId xmlns:a16="http://schemas.microsoft.com/office/drawing/2014/main" id="{41F1FDA0-B053-7F66-83C4-503028852EC2}"/>
                </a:ext>
              </a:extLst>
            </p:cNvPr>
            <p:cNvCxnSpPr>
              <a:cxnSpLocks/>
            </p:cNvCxnSpPr>
            <p:nvPr/>
          </p:nvCxnSpPr>
          <p:spPr bwMode="auto">
            <a:xfrm flipH="1">
              <a:off x="1933810" y="2774381"/>
              <a:ext cx="18685" cy="1383691"/>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25" name="Straight Arrow Connector 124">
              <a:extLst>
                <a:ext uri="{FF2B5EF4-FFF2-40B4-BE49-F238E27FC236}">
                  <a16:creationId xmlns:a16="http://schemas.microsoft.com/office/drawing/2014/main" id="{6736B36E-D509-2442-C638-F6EE9722022D}"/>
                </a:ext>
              </a:extLst>
            </p:cNvPr>
            <p:cNvCxnSpPr>
              <a:cxnSpLocks/>
            </p:cNvCxnSpPr>
            <p:nvPr/>
          </p:nvCxnSpPr>
          <p:spPr bwMode="auto">
            <a:xfrm flipH="1">
              <a:off x="2131596" y="1591313"/>
              <a:ext cx="1132774" cy="1024941"/>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128" name="TextBox 127">
              <a:extLst>
                <a:ext uri="{FF2B5EF4-FFF2-40B4-BE49-F238E27FC236}">
                  <a16:creationId xmlns:a16="http://schemas.microsoft.com/office/drawing/2014/main" id="{B6BDAE88-C656-F697-B411-C82937C2A939}"/>
                </a:ext>
              </a:extLst>
            </p:cNvPr>
            <p:cNvSpPr txBox="1"/>
            <p:nvPr/>
          </p:nvSpPr>
          <p:spPr>
            <a:xfrm rot="2558198">
              <a:off x="4930080" y="1835812"/>
              <a:ext cx="1212191" cy="261610"/>
            </a:xfrm>
            <a:prstGeom prst="rect">
              <a:avLst/>
            </a:prstGeom>
            <a:noFill/>
          </p:spPr>
          <p:txBody>
            <a:bodyPr wrap="none" rtlCol="0">
              <a:spAutoFit/>
            </a:bodyPr>
            <a:lstStyle/>
            <a:p>
              <a:r>
                <a:rPr lang="en-US" sz="1100" b="1" dirty="0">
                  <a:solidFill>
                    <a:srgbClr val="FF0000"/>
                  </a:solidFill>
                </a:rPr>
                <a:t>Backward pass</a:t>
              </a:r>
            </a:p>
          </p:txBody>
        </p:sp>
      </p:grpSp>
    </p:spTree>
    <p:extLst>
      <p:ext uri="{BB962C8B-B14F-4D97-AF65-F5344CB8AC3E}">
        <p14:creationId xmlns:p14="http://schemas.microsoft.com/office/powerpoint/2010/main" val="249635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fade">
                                      <p:cBhvr>
                                        <p:cTn id="17" dur="500"/>
                                        <p:tgtEl>
                                          <p:spTgt spid="7">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6" end="6"/>
                                            </p:txEl>
                                          </p:spTgt>
                                        </p:tgtEl>
                                        <p:attrNameLst>
                                          <p:attrName>style.visibility</p:attrName>
                                        </p:attrNameLst>
                                      </p:cBhvr>
                                      <p:to>
                                        <p:strVal val="visible"/>
                                      </p:to>
                                    </p:set>
                                    <p:animEffect transition="in" filter="fade">
                                      <p:cBhvr>
                                        <p:cTn id="20" dur="500"/>
                                        <p:tgtEl>
                                          <p:spTgt spid="7">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animEffect transition="in" filter="fade">
                                      <p:cBhvr>
                                        <p:cTn id="23" dur="500"/>
                                        <p:tgtEl>
                                          <p:spTgt spid="7">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8" end="8"/>
                                            </p:txEl>
                                          </p:spTgt>
                                        </p:tgtEl>
                                        <p:attrNameLst>
                                          <p:attrName>style.visibility</p:attrName>
                                        </p:attrNameLst>
                                      </p:cBhvr>
                                      <p:to>
                                        <p:strVal val="visible"/>
                                      </p:to>
                                    </p:set>
                                    <p:animEffect transition="in" filter="fade">
                                      <p:cBhvr>
                                        <p:cTn id="26"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Non Linearly Separable Data</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pic>
        <p:nvPicPr>
          <p:cNvPr id="3" name="Picture 2"/>
          <p:cNvPicPr>
            <a:picLocks noChangeAspect="1"/>
          </p:cNvPicPr>
          <p:nvPr/>
        </p:nvPicPr>
        <p:blipFill>
          <a:blip r:embed="rId3"/>
          <a:stretch>
            <a:fillRect/>
          </a:stretch>
        </p:blipFill>
        <p:spPr>
          <a:xfrm>
            <a:off x="35496" y="2348880"/>
            <a:ext cx="2838061" cy="3017307"/>
          </a:xfrm>
          <a:prstGeom prst="rect">
            <a:avLst/>
          </a:prstGeom>
        </p:spPr>
      </p:pic>
      <p:sp>
        <p:nvSpPr>
          <p:cNvPr id="5" name="TextBox 4"/>
          <p:cNvSpPr txBox="1"/>
          <p:nvPr/>
        </p:nvSpPr>
        <p:spPr>
          <a:xfrm>
            <a:off x="2957802" y="4720258"/>
            <a:ext cx="2483346"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Eurostile LT Std"/>
                <a:ea typeface="+mn-ea"/>
                <a:cs typeface="+mn-cs"/>
              </a:rPr>
              <a:t>Use the joint decision of several linear classifiers?</a:t>
            </a:r>
          </a:p>
        </p:txBody>
      </p:sp>
      <p:sp>
        <p:nvSpPr>
          <p:cNvPr id="12" name="TextBox 11"/>
          <p:cNvSpPr txBox="1"/>
          <p:nvPr/>
        </p:nvSpPr>
        <p:spPr>
          <a:xfrm>
            <a:off x="2843808" y="2696865"/>
            <a:ext cx="3240360" cy="9848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Eurostile LT Std"/>
                <a:ea typeface="+mn-ea"/>
                <a:cs typeface="+mn-cs"/>
              </a:rPr>
              <a:t>Option 2</a:t>
            </a: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 Non-linear classifiers</a:t>
            </a: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e.g. decision trees, neural networks,…</a:t>
            </a: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More general but harder to learn </a:t>
            </a: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(non-convex optimization)</a:t>
            </a:r>
          </a:p>
        </p:txBody>
      </p:sp>
      <p:pic>
        <p:nvPicPr>
          <p:cNvPr id="9" name="Picture 8"/>
          <p:cNvPicPr>
            <a:picLocks noChangeAspect="1"/>
          </p:cNvPicPr>
          <p:nvPr/>
        </p:nvPicPr>
        <p:blipFill>
          <a:blip r:embed="rId4"/>
          <a:stretch>
            <a:fillRect/>
          </a:stretch>
        </p:blipFill>
        <p:spPr>
          <a:xfrm>
            <a:off x="5867400" y="2531535"/>
            <a:ext cx="3231975" cy="2556852"/>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2834202" y="1184886"/>
                <a:ext cx="3898038" cy="98488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808080">
                        <a:lumMod val="60000"/>
                        <a:lumOff val="40000"/>
                      </a:srgbClr>
                    </a:solidFill>
                    <a:effectLst/>
                    <a:uLnTx/>
                    <a:uFillTx/>
                    <a:latin typeface="Eurostile LT Std"/>
                    <a:ea typeface="+mn-ea"/>
                    <a:cs typeface="+mn-cs"/>
                  </a:rPr>
                  <a:t>Option 1:</a:t>
                </a:r>
                <a:r>
                  <a:rPr kumimoji="0" lang="en-US" sz="1600" b="0" i="0" u="none" strike="noStrike" kern="1200" cap="none" spc="0" normalizeH="0" baseline="0" noProof="0" dirty="0">
                    <a:ln>
                      <a:noFill/>
                    </a:ln>
                    <a:solidFill>
                      <a:srgbClr val="808080">
                        <a:lumMod val="60000"/>
                        <a:lumOff val="40000"/>
                      </a:srgbClr>
                    </a:solidFill>
                    <a:effectLst/>
                    <a:uLnTx/>
                    <a:uFillTx/>
                    <a:latin typeface="Eurostile LT Std"/>
                    <a:ea typeface="+mn-ea"/>
                    <a:cs typeface="+mn-cs"/>
                  </a:rPr>
                  <a:t> </a:t>
                </a:r>
                <a:r>
                  <a:rPr kumimoji="0" lang="en-US" sz="1600" b="0" i="1" u="none" strike="noStrike" kern="1200" cap="none" spc="0" normalizeH="0" baseline="0" noProof="0" dirty="0">
                    <a:ln>
                      <a:noFill/>
                    </a:ln>
                    <a:solidFill>
                      <a:srgbClr val="808080">
                        <a:lumMod val="60000"/>
                        <a:lumOff val="40000"/>
                      </a:srgbClr>
                    </a:solidFill>
                    <a:effectLst/>
                    <a:uLnTx/>
                    <a:uFillTx/>
                    <a:latin typeface="Eurostile LT Std"/>
                    <a:ea typeface="+mn-ea"/>
                    <a:cs typeface="+mn-cs"/>
                  </a:rPr>
                  <a:t>Non-linear features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808080">
                        <a:lumMod val="60000"/>
                        <a:lumOff val="40000"/>
                      </a:srgbClr>
                    </a:solidFill>
                    <a:effectLst/>
                    <a:uLnTx/>
                    <a:uFillTx/>
                    <a:latin typeface="Eurostile LT Std"/>
                    <a:ea typeface="+mn-ea"/>
                    <a:cs typeface="+mn-cs"/>
                  </a:rPr>
                  <a:t>e.g. deg-2 polynomials, kernel methods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808080">
                        <a:lumMod val="60000"/>
                        <a:lumOff val="40000"/>
                      </a:srgbClr>
                    </a:solidFill>
                    <a:effectLst/>
                    <a:uLnTx/>
                    <a:uFillTx/>
                    <a:latin typeface="Eurostile LT Std"/>
                    <a:ea typeface="+mn-ea"/>
                    <a:cs typeface="+mn-cs"/>
                  </a:rPr>
                  <a:t>• Classifier </a:t>
                </a:r>
                <a14:m>
                  <m:oMath xmlns:m="http://schemas.openxmlformats.org/officeDocument/2006/math">
                    <m:r>
                      <a:rPr kumimoji="0" lang="en-US" sz="1400" b="0" i="1" u="none" strike="noStrike" kern="1200" cap="none" spc="0" normalizeH="0" baseline="0" noProof="0" dirty="0" smtClean="0">
                        <a:ln>
                          <a:noFill/>
                        </a:ln>
                        <a:solidFill>
                          <a:srgbClr val="808080">
                            <a:lumMod val="60000"/>
                            <a:lumOff val="40000"/>
                          </a:srgbClr>
                        </a:solidFill>
                        <a:effectLst/>
                        <a:uLnTx/>
                        <a:uFillTx/>
                        <a:latin typeface="Cambria Math" panose="02040503050406030204" pitchFamily="18" charset="0"/>
                        <a:ea typeface="+mn-ea"/>
                        <a:cs typeface="+mn-cs"/>
                      </a:rPr>
                      <m:t>h</m:t>
                    </m:r>
                    <m:r>
                      <a:rPr kumimoji="0" lang="en-US" sz="1400" b="0" i="1" u="none" strike="noStrike" kern="1200" cap="none" spc="0" normalizeH="0" baseline="0" noProof="0" dirty="0">
                        <a:ln>
                          <a:noFill/>
                        </a:ln>
                        <a:solidFill>
                          <a:srgbClr val="808080">
                            <a:lumMod val="60000"/>
                            <a:lumOff val="40000"/>
                          </a:srgbClr>
                        </a:solidFill>
                        <a:effectLst/>
                        <a:uLnTx/>
                        <a:uFillTx/>
                        <a:latin typeface="Cambria Math" panose="02040503050406030204" pitchFamily="18" charset="0"/>
                        <a:ea typeface="+mn-ea"/>
                        <a:cs typeface="+mn-cs"/>
                      </a:rPr>
                      <m:t>(</m:t>
                    </m:r>
                    <m:r>
                      <a:rPr kumimoji="0" lang="en-US" sz="1400" b="1" i="0" u="none" strike="noStrike" kern="1200" cap="none" spc="0" normalizeH="0" baseline="0" noProof="0" dirty="0">
                        <a:ln>
                          <a:noFill/>
                        </a:ln>
                        <a:solidFill>
                          <a:srgbClr val="808080">
                            <a:lumMod val="60000"/>
                            <a:lumOff val="40000"/>
                          </a:srgbClr>
                        </a:solidFill>
                        <a:effectLst/>
                        <a:uLnTx/>
                        <a:uFillTx/>
                        <a:latin typeface="Cambria Math" panose="02040503050406030204" pitchFamily="18" charset="0"/>
                        <a:ea typeface="+mn-ea"/>
                        <a:cs typeface="+mn-cs"/>
                      </a:rPr>
                      <m:t>𝐱</m:t>
                    </m:r>
                    <m:r>
                      <a:rPr kumimoji="0" lang="en-US" sz="1400" b="0" i="1" u="none" strike="noStrike" kern="1200" cap="none" spc="0" normalizeH="0" baseline="0" noProof="0" dirty="0">
                        <a:ln>
                          <a:noFill/>
                        </a:ln>
                        <a:solidFill>
                          <a:srgbClr val="808080">
                            <a:lumMod val="60000"/>
                            <a:lumOff val="40000"/>
                          </a:srgbClr>
                        </a:solidFill>
                        <a:effectLst/>
                        <a:uLnTx/>
                        <a:uFillTx/>
                        <a:latin typeface="Cambria Math" panose="02040503050406030204" pitchFamily="18" charset="0"/>
                        <a:ea typeface="+mn-ea"/>
                        <a:cs typeface="+mn-cs"/>
                      </a:rPr>
                      <m:t>) </m:t>
                    </m:r>
                  </m:oMath>
                </a14:m>
                <a:r>
                  <a:rPr kumimoji="0" lang="en-US" sz="1400" b="0" i="0" u="none" strike="noStrike" kern="1200" cap="none" spc="0" normalizeH="0" baseline="0" noProof="0" dirty="0">
                    <a:ln>
                      <a:noFill/>
                    </a:ln>
                    <a:solidFill>
                      <a:srgbClr val="808080">
                        <a:lumMod val="60000"/>
                        <a:lumOff val="40000"/>
                      </a:srgbClr>
                    </a:solidFill>
                    <a:effectLst/>
                    <a:uLnTx/>
                    <a:uFillTx/>
                    <a:latin typeface="Eurostile LT Std"/>
                    <a:ea typeface="+mn-ea"/>
                    <a:cs typeface="+mn-cs"/>
                  </a:rPr>
                  <a:t>still linear in </a:t>
                </a:r>
                <a14:m>
                  <m:oMath xmlns:m="http://schemas.openxmlformats.org/officeDocument/2006/math">
                    <m:r>
                      <a:rPr kumimoji="0" lang="en-US" sz="1400" b="1" i="0" u="none" strike="noStrike" kern="1200" cap="none" spc="0" normalizeH="0" baseline="0" noProof="0" smtClean="0">
                        <a:ln>
                          <a:noFill/>
                        </a:ln>
                        <a:solidFill>
                          <a:srgbClr val="808080">
                            <a:lumMod val="60000"/>
                            <a:lumOff val="40000"/>
                          </a:srgbClr>
                        </a:solidFill>
                        <a:effectLst/>
                        <a:uLnTx/>
                        <a:uFillTx/>
                        <a:latin typeface="Cambria Math" panose="02040503050406030204" pitchFamily="18" charset="0"/>
                        <a:ea typeface="+mn-ea"/>
                        <a:cs typeface="+mn-cs"/>
                      </a:rPr>
                      <m:t>𝐰</m:t>
                    </m:r>
                  </m:oMath>
                </a14:m>
                <a:endParaRPr kumimoji="0" lang="en-US" sz="1400" b="0" i="0" u="none" strike="noStrike" kern="1200" cap="none" spc="0" normalizeH="0" baseline="0" noProof="0" dirty="0">
                  <a:ln>
                    <a:noFill/>
                  </a:ln>
                  <a:solidFill>
                    <a:srgbClr val="808080">
                      <a:lumMod val="60000"/>
                      <a:lumOff val="40000"/>
                    </a:srgbClr>
                  </a:solidFill>
                  <a:effectLst/>
                  <a:uLnTx/>
                  <a:uFillTx/>
                  <a:latin typeface="Eurostile LT Std"/>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808080">
                        <a:lumMod val="60000"/>
                        <a:lumOff val="40000"/>
                      </a:srgbClr>
                    </a:solidFill>
                    <a:effectLst/>
                    <a:uLnTx/>
                    <a:uFillTx/>
                    <a:latin typeface="Eurostile LT Std"/>
                    <a:ea typeface="+mn-ea"/>
                    <a:cs typeface="+mn-cs"/>
                  </a:rPr>
                  <a:t>- Data linearly separable in higher dim. spaces</a:t>
                </a:r>
              </a:p>
            </p:txBody>
          </p:sp>
        </mc:Choice>
        <mc:Fallback xmlns="">
          <p:sp>
            <p:nvSpPr>
              <p:cNvPr id="13" name="TextBox 12"/>
              <p:cNvSpPr txBox="1">
                <a:spLocks noRot="1" noChangeAspect="1" noMove="1" noResize="1" noEditPoints="1" noAdjustHandles="1" noChangeArrowheads="1" noChangeShapeType="1" noTextEdit="1"/>
              </p:cNvSpPr>
              <p:nvPr/>
            </p:nvSpPr>
            <p:spPr>
              <a:xfrm>
                <a:off x="2834202" y="1184886"/>
                <a:ext cx="3898038" cy="984885"/>
              </a:xfrm>
              <a:prstGeom prst="rect">
                <a:avLst/>
              </a:prstGeom>
              <a:blipFill>
                <a:blip r:embed="rId5"/>
                <a:stretch>
                  <a:fillRect l="-939" t="-1852" b="-5556"/>
                </a:stretch>
              </a:blipFill>
            </p:spPr>
            <p:txBody>
              <a:bodyPr/>
              <a:lstStyle/>
              <a:p>
                <a:r>
                  <a:rPr lang="en-US">
                    <a:noFill/>
                  </a:rPr>
                  <a:t> </a:t>
                </a:r>
              </a:p>
            </p:txBody>
          </p:sp>
        </mc:Fallback>
      </mc:AlternateContent>
    </p:spTree>
    <p:extLst>
      <p:ext uri="{BB962C8B-B14F-4D97-AF65-F5344CB8AC3E}">
        <p14:creationId xmlns:p14="http://schemas.microsoft.com/office/powerpoint/2010/main" val="3537332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E939F-6E36-ECFF-2397-1807022F83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5BD14D-DE24-C527-9B9B-9BC0F6CB0101}"/>
              </a:ext>
            </a:extLst>
          </p:cNvPr>
          <p:cNvSpPr>
            <a:spLocks noGrp="1"/>
          </p:cNvSpPr>
          <p:nvPr>
            <p:ph type="title"/>
          </p:nvPr>
        </p:nvSpPr>
        <p:spPr/>
        <p:txBody>
          <a:bodyPr/>
          <a:lstStyle/>
          <a:p>
            <a:r>
              <a:rPr lang="en-US" dirty="0"/>
              <a:t>Long Short Term Memory (LSTM)</a:t>
            </a:r>
          </a:p>
        </p:txBody>
      </p:sp>
      <p:sp>
        <p:nvSpPr>
          <p:cNvPr id="7" name="Content Placeholder 6"/>
          <p:cNvSpPr>
            <a:spLocks noGrp="1"/>
          </p:cNvSpPr>
          <p:nvPr>
            <p:ph idx="1"/>
          </p:nvPr>
        </p:nvSpPr>
        <p:spPr>
          <a:xfrm>
            <a:off x="123208" y="1123950"/>
            <a:ext cx="5384896" cy="5111750"/>
          </a:xfrm>
        </p:spPr>
        <p:txBody>
          <a:bodyPr anchor="t"/>
          <a:lstStyle/>
          <a:p>
            <a:pPr>
              <a:lnSpc>
                <a:spcPct val="200000"/>
              </a:lnSpc>
            </a:pPr>
            <a:r>
              <a:rPr lang="en-US" sz="2000" dirty="0"/>
              <a:t>Key concepts:</a:t>
            </a:r>
          </a:p>
          <a:p>
            <a:pPr lvl="1">
              <a:lnSpc>
                <a:spcPct val="200000"/>
              </a:lnSpc>
            </a:pPr>
            <a:r>
              <a:rPr lang="en-US" sz="1800" dirty="0"/>
              <a:t>Cell state</a:t>
            </a:r>
          </a:p>
          <a:p>
            <a:pPr lvl="1">
              <a:lnSpc>
                <a:spcPct val="200000"/>
              </a:lnSpc>
            </a:pPr>
            <a:r>
              <a:rPr lang="en-US" sz="1800" dirty="0"/>
              <a:t>Usage of gates for information flow control:</a:t>
            </a:r>
          </a:p>
          <a:p>
            <a:pPr lvl="2">
              <a:lnSpc>
                <a:spcPct val="200000"/>
              </a:lnSpc>
            </a:pPr>
            <a:r>
              <a:rPr lang="en-US" sz="1400" b="1" dirty="0"/>
              <a:t>Forget</a:t>
            </a:r>
            <a:r>
              <a:rPr lang="en-US" sz="1400" dirty="0"/>
              <a:t> irrelevant information</a:t>
            </a:r>
          </a:p>
          <a:p>
            <a:pPr lvl="2">
              <a:lnSpc>
                <a:spcPct val="200000"/>
              </a:lnSpc>
            </a:pPr>
            <a:r>
              <a:rPr lang="en-US" sz="1400" b="1" dirty="0"/>
              <a:t>Store</a:t>
            </a:r>
            <a:r>
              <a:rPr lang="en-US" sz="1400" dirty="0"/>
              <a:t> relevant information from current input</a:t>
            </a:r>
          </a:p>
          <a:p>
            <a:pPr lvl="2">
              <a:lnSpc>
                <a:spcPct val="200000"/>
              </a:lnSpc>
            </a:pPr>
            <a:r>
              <a:rPr lang="en-US" sz="1400" b="1" dirty="0"/>
              <a:t>Update</a:t>
            </a:r>
            <a:r>
              <a:rPr lang="en-US" sz="1400" dirty="0"/>
              <a:t> cell state </a:t>
            </a:r>
          </a:p>
          <a:p>
            <a:pPr lvl="2">
              <a:lnSpc>
                <a:spcPct val="200000"/>
              </a:lnSpc>
            </a:pPr>
            <a:r>
              <a:rPr lang="en-US" sz="1400" b="1" dirty="0"/>
              <a:t>Output</a:t>
            </a:r>
            <a:r>
              <a:rPr lang="en-US" sz="1400" dirty="0"/>
              <a:t> a filtered version of the cell state</a:t>
            </a:r>
          </a:p>
          <a:p>
            <a:pPr lvl="1">
              <a:lnSpc>
                <a:spcPct val="200000"/>
              </a:lnSpc>
            </a:pPr>
            <a:r>
              <a:rPr lang="en-US" sz="1800" dirty="0"/>
              <a:t>Partially uninterrupted gradient flow</a:t>
            </a:r>
          </a:p>
          <a:p>
            <a:pPr lvl="2">
              <a:lnSpc>
                <a:spcPct val="200000"/>
              </a:lnSpc>
            </a:pPr>
            <a:endParaRPr lang="en-US" sz="1400" dirty="0"/>
          </a:p>
          <a:p>
            <a:pPr marL="631825" lvl="1">
              <a:lnSpc>
                <a:spcPct val="200000"/>
              </a:lnSpc>
            </a:pPr>
            <a:endParaRPr lang="en-US" sz="1600" b="0" dirty="0"/>
          </a:p>
          <a:p>
            <a:pPr marL="114300" indent="0">
              <a:lnSpc>
                <a:spcPct val="200000"/>
              </a:lnSpc>
              <a:buNone/>
            </a:pPr>
            <a:r>
              <a:rPr lang="en-US" sz="2000" dirty="0"/>
              <a:t>		</a:t>
            </a:r>
          </a:p>
        </p:txBody>
      </p:sp>
      <p:sp>
        <p:nvSpPr>
          <p:cNvPr id="4" name="Date Placeholder 3">
            <a:extLst>
              <a:ext uri="{FF2B5EF4-FFF2-40B4-BE49-F238E27FC236}">
                <a16:creationId xmlns:a16="http://schemas.microsoft.com/office/drawing/2014/main" id="{64F9D252-B284-CDA0-C12D-FE8082369F63}"/>
              </a:ext>
            </a:extLst>
          </p:cNvPr>
          <p:cNvSpPr>
            <a:spLocks noGrp="1"/>
          </p:cNvSpPr>
          <p:nvPr>
            <p:ph type="dt" sz="half" idx="10"/>
          </p:nvPr>
        </p:nvSpPr>
        <p:spPr/>
        <p:txBody>
          <a:bodyPr/>
          <a:lstStyle/>
          <a:p>
            <a:pPr>
              <a:defRPr/>
            </a:pPr>
            <a:fld id="{41EC21DF-EB37-4B42-8C13-F989E9C1BF4F}" type="datetime1">
              <a:rPr lang="fr-FR" smtClean="0"/>
              <a:pPr>
                <a:defRPr/>
              </a:pPr>
              <a:t>05/03/2024</a:t>
            </a:fld>
            <a:r>
              <a:rPr lang="fr-FR"/>
              <a:t> - </a:t>
            </a:r>
          </a:p>
        </p:txBody>
      </p:sp>
      <p:sp>
        <p:nvSpPr>
          <p:cNvPr id="5" name="Footer Placeholder 4">
            <a:extLst>
              <a:ext uri="{FF2B5EF4-FFF2-40B4-BE49-F238E27FC236}">
                <a16:creationId xmlns:a16="http://schemas.microsoft.com/office/drawing/2014/main" id="{0BE788C2-2CA8-5AD0-5A41-1D9EDAD86980}"/>
              </a:ext>
            </a:extLst>
          </p:cNvPr>
          <p:cNvSpPr>
            <a:spLocks noGrp="1"/>
          </p:cNvSpPr>
          <p:nvPr>
            <p:ph type="ftr" sz="quarter" idx="11"/>
          </p:nvPr>
        </p:nvSpPr>
        <p:spPr/>
        <p:txBody>
          <a:bodyPr/>
          <a:lstStyle/>
          <a:p>
            <a:pPr>
              <a:defRPr/>
            </a:pPr>
            <a:r>
              <a:rPr lang="fr-FR"/>
              <a:t>EURECOM CM</a:t>
            </a:r>
          </a:p>
        </p:txBody>
      </p:sp>
      <p:sp>
        <p:nvSpPr>
          <p:cNvPr id="6" name="Slide Number Placeholder 5">
            <a:extLst>
              <a:ext uri="{FF2B5EF4-FFF2-40B4-BE49-F238E27FC236}">
                <a16:creationId xmlns:a16="http://schemas.microsoft.com/office/drawing/2014/main" id="{A0A43DF1-14AF-64DB-A064-09C14786BEDA}"/>
              </a:ext>
            </a:extLst>
          </p:cNvPr>
          <p:cNvSpPr>
            <a:spLocks noGrp="1"/>
          </p:cNvSpPr>
          <p:nvPr>
            <p:ph type="sldNum" sz="quarter" idx="12"/>
          </p:nvPr>
        </p:nvSpPr>
        <p:spPr/>
        <p:txBody>
          <a:bodyPr/>
          <a:lstStyle/>
          <a:p>
            <a:pPr>
              <a:defRPr/>
            </a:pPr>
            <a:r>
              <a:rPr lang="fr-FR" altLang="en-US"/>
              <a:t>- p </a:t>
            </a:r>
            <a:fld id="{8467945F-14A4-473D-815E-542A28A14452}" type="slidenum">
              <a:rPr lang="fr-FR" altLang="en-US" smtClean="0"/>
              <a:pPr>
                <a:defRPr/>
              </a:pPr>
              <a:t>50</a:t>
            </a:fld>
            <a:r>
              <a:rPr lang="fr-FR" altLang="en-US"/>
              <a:t> </a:t>
            </a:r>
          </a:p>
        </p:txBody>
      </p:sp>
      <p:pic>
        <p:nvPicPr>
          <p:cNvPr id="1028" name="Picture 4" descr="Long short-term memory - Wikipedia"/>
          <p:cNvPicPr>
            <a:picLocks noChangeAspect="1" noChangeArrowheads="1"/>
          </p:cNvPicPr>
          <p:nvPr/>
        </p:nvPicPr>
        <p:blipFill rotWithShape="1">
          <a:blip r:embed="rId2">
            <a:extLst>
              <a:ext uri="{28A0092B-C50C-407E-A947-70E740481C1C}">
                <a14:useLocalDpi xmlns:a14="http://schemas.microsoft.com/office/drawing/2010/main" val="0"/>
              </a:ext>
            </a:extLst>
          </a:blip>
          <a:srcRect l="13954" t="7151" r="12472" b="31738"/>
          <a:stretch/>
        </p:blipFill>
        <p:spPr bwMode="auto">
          <a:xfrm>
            <a:off x="5249205" y="1556792"/>
            <a:ext cx="3923345" cy="223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6476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RNN</a:t>
            </a:r>
          </a:p>
        </p:txBody>
      </p:sp>
      <p:sp>
        <p:nvSpPr>
          <p:cNvPr id="3" name="Content Placeholder 2"/>
          <p:cNvSpPr>
            <a:spLocks noGrp="1"/>
          </p:cNvSpPr>
          <p:nvPr>
            <p:ph idx="1"/>
          </p:nvPr>
        </p:nvSpPr>
        <p:spPr>
          <a:xfrm>
            <a:off x="250825" y="1125538"/>
            <a:ext cx="5553007" cy="5111750"/>
          </a:xfrm>
        </p:spPr>
        <p:txBody>
          <a:bodyPr anchor="t"/>
          <a:lstStyle/>
          <a:p>
            <a:pPr>
              <a:lnSpc>
                <a:spcPct val="200000"/>
              </a:lnSpc>
            </a:pPr>
            <a:r>
              <a:rPr lang="en-US" sz="2400" dirty="0"/>
              <a:t>Limitations:</a:t>
            </a:r>
          </a:p>
          <a:p>
            <a:pPr lvl="1">
              <a:lnSpc>
                <a:spcPct val="200000"/>
              </a:lnSpc>
            </a:pPr>
            <a:r>
              <a:rPr lang="en-US" sz="2000" dirty="0"/>
              <a:t>Encoding bottleneck</a:t>
            </a:r>
          </a:p>
          <a:p>
            <a:pPr lvl="1">
              <a:lnSpc>
                <a:spcPct val="200000"/>
              </a:lnSpc>
            </a:pPr>
            <a:r>
              <a:rPr lang="en-US" sz="2000" dirty="0"/>
              <a:t>Lack of parallelizability</a:t>
            </a:r>
          </a:p>
          <a:p>
            <a:pPr lvl="1">
              <a:lnSpc>
                <a:spcPct val="200000"/>
              </a:lnSpc>
            </a:pPr>
            <a:r>
              <a:rPr lang="en-US" sz="2000" dirty="0"/>
              <a:t>Short term (not long) memory</a:t>
            </a:r>
          </a:p>
          <a:p>
            <a:pPr lvl="1">
              <a:lnSpc>
                <a:spcPct val="200000"/>
              </a:lnSpc>
            </a:pPr>
            <a:r>
              <a:rPr lang="en-US" sz="2000" dirty="0"/>
              <a:t>Linear order of inputs</a:t>
            </a:r>
          </a:p>
        </p:txBody>
      </p:sp>
      <p:sp>
        <p:nvSpPr>
          <p:cNvPr id="4" name="Date Placeholder 3"/>
          <p:cNvSpPr>
            <a:spLocks noGrp="1"/>
          </p:cNvSpPr>
          <p:nvPr>
            <p:ph type="dt" sz="half" idx="10"/>
          </p:nvPr>
        </p:nvSpPr>
        <p:spPr/>
        <p:txBody>
          <a:bodyPr/>
          <a:lstStyle/>
          <a:p>
            <a:pPr>
              <a:defRPr/>
            </a:pPr>
            <a:fld id="{41EC21DF-EB37-4B42-8C13-F989E9C1BF4F}" type="datetime1">
              <a:rPr lang="fr-FR" smtClean="0"/>
              <a:pPr>
                <a:defRPr/>
              </a:pPr>
              <a:t>05/03/2024</a:t>
            </a:fld>
            <a:r>
              <a:rPr lang="fr-FR"/>
              <a:t> - </a:t>
            </a:r>
          </a:p>
        </p:txBody>
      </p:sp>
      <p:sp>
        <p:nvSpPr>
          <p:cNvPr id="5" name="Footer Placeholder 4"/>
          <p:cNvSpPr>
            <a:spLocks noGrp="1"/>
          </p:cNvSpPr>
          <p:nvPr>
            <p:ph type="ftr" sz="quarter" idx="11"/>
          </p:nvPr>
        </p:nvSpPr>
        <p:spPr/>
        <p:txBody>
          <a:bodyPr/>
          <a:lstStyle/>
          <a:p>
            <a:pPr>
              <a:defRPr/>
            </a:pPr>
            <a:r>
              <a:rPr lang="fr-FR"/>
              <a:t>EURECOM CM</a:t>
            </a:r>
          </a:p>
        </p:txBody>
      </p:sp>
      <p:sp>
        <p:nvSpPr>
          <p:cNvPr id="6" name="Slide Number Placeholder 5"/>
          <p:cNvSpPr>
            <a:spLocks noGrp="1"/>
          </p:cNvSpPr>
          <p:nvPr>
            <p:ph type="sldNum" sz="quarter" idx="12"/>
          </p:nvPr>
        </p:nvSpPr>
        <p:spPr/>
        <p:txBody>
          <a:bodyPr/>
          <a:lstStyle/>
          <a:p>
            <a:pPr>
              <a:defRPr/>
            </a:pPr>
            <a:r>
              <a:rPr lang="fr-FR" altLang="en-US"/>
              <a:t>- p </a:t>
            </a:r>
            <a:fld id="{8467945F-14A4-473D-815E-542A28A14452}" type="slidenum">
              <a:rPr lang="fr-FR" altLang="en-US" smtClean="0"/>
              <a:pPr>
                <a:defRPr/>
              </a:pPr>
              <a:t>51</a:t>
            </a:fld>
            <a:r>
              <a:rPr lang="fr-FR" altLang="en-US"/>
              <a:t> </a:t>
            </a:r>
          </a:p>
        </p:txBody>
      </p:sp>
      <p:grpSp>
        <p:nvGrpSpPr>
          <p:cNvPr id="66" name="Group 65"/>
          <p:cNvGrpSpPr/>
          <p:nvPr/>
        </p:nvGrpSpPr>
        <p:grpSpPr>
          <a:xfrm>
            <a:off x="4716016" y="1700808"/>
            <a:ext cx="4127990" cy="2770080"/>
            <a:chOff x="2518729" y="1916832"/>
            <a:chExt cx="4127990" cy="2770080"/>
          </a:xfrm>
        </p:grpSpPr>
        <p:grpSp>
          <p:nvGrpSpPr>
            <p:cNvPr id="24" name="Group 23">
              <a:extLst>
                <a:ext uri="{FF2B5EF4-FFF2-40B4-BE49-F238E27FC236}">
                  <a16:creationId xmlns:a16="http://schemas.microsoft.com/office/drawing/2014/main" id="{E6728AE7-AFBB-FF0F-89AD-A63C77397AF7}"/>
                </a:ext>
              </a:extLst>
            </p:cNvPr>
            <p:cNvGrpSpPr/>
            <p:nvPr/>
          </p:nvGrpSpPr>
          <p:grpSpPr>
            <a:xfrm>
              <a:off x="2518729" y="1933670"/>
              <a:ext cx="503709" cy="2753242"/>
              <a:chOff x="2124075" y="1268710"/>
              <a:chExt cx="503709" cy="2753242"/>
            </a:xfrm>
          </p:grpSpPr>
          <p:sp>
            <p:nvSpPr>
              <p:cNvPr id="25" name="Rectangle: Rounded Corners 24">
                <a:extLst>
                  <a:ext uri="{FF2B5EF4-FFF2-40B4-BE49-F238E27FC236}">
                    <a16:creationId xmlns:a16="http://schemas.microsoft.com/office/drawing/2014/main" id="{9EDF4406-B386-ED9C-28CF-6C1D2A3FEF7A}"/>
                  </a:ext>
                </a:extLst>
              </p:cNvPr>
              <p:cNvSpPr/>
              <p:nvPr/>
            </p:nvSpPr>
            <p:spPr bwMode="auto">
              <a:xfrm>
                <a:off x="2124075" y="2132856"/>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6" name="Straight Arrow Connector 25">
                <a:extLst>
                  <a:ext uri="{FF2B5EF4-FFF2-40B4-BE49-F238E27FC236}">
                    <a16:creationId xmlns:a16="http://schemas.microsoft.com/office/drawing/2014/main" id="{DD00993F-61B1-2E0F-3CAD-C18E3C9060E0}"/>
                  </a:ext>
                </a:extLst>
              </p:cNvPr>
              <p:cNvCxnSpPr>
                <a:cxnSpLocks/>
                <a:stCxn id="29" idx="0"/>
                <a:endCxn id="25" idx="2"/>
              </p:cNvCxnSpPr>
              <p:nvPr/>
            </p:nvCxnSpPr>
            <p:spPr bwMode="auto">
              <a:xfrm flipV="1">
                <a:off x="2375929" y="3140968"/>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62C3A421-4D83-F5B5-A8E7-577CDFA4EA8B}"/>
                  </a:ext>
                </a:extLst>
              </p:cNvPr>
              <p:cNvCxnSpPr>
                <a:cxnSpLocks/>
                <a:stCxn id="25" idx="0"/>
                <a:endCxn id="28" idx="4"/>
              </p:cNvCxnSpPr>
              <p:nvPr/>
            </p:nvCxnSpPr>
            <p:spPr bwMode="auto">
              <a:xfrm flipH="1" flipV="1">
                <a:off x="2375929" y="1700758"/>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28" name="Oval 27">
                <a:extLst>
                  <a:ext uri="{FF2B5EF4-FFF2-40B4-BE49-F238E27FC236}">
                    <a16:creationId xmlns:a16="http://schemas.microsoft.com/office/drawing/2014/main" id="{2FC7646D-0BAA-E2B8-5790-72C388A229F6}"/>
                  </a:ext>
                </a:extLst>
              </p:cNvPr>
              <p:cNvSpPr/>
              <p:nvPr/>
            </p:nvSpPr>
            <p:spPr bwMode="auto">
              <a:xfrm>
                <a:off x="2159905" y="1268710"/>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a:extLst>
                  <a:ext uri="{FF2B5EF4-FFF2-40B4-BE49-F238E27FC236}">
                    <a16:creationId xmlns:a16="http://schemas.microsoft.com/office/drawing/2014/main" id="{EA7ECF26-46A0-0DD8-B3E0-CC970C3D8A76}"/>
                  </a:ext>
                </a:extLst>
              </p:cNvPr>
              <p:cNvSpPr/>
              <p:nvPr/>
            </p:nvSpPr>
            <p:spPr bwMode="auto">
              <a:xfrm>
                <a:off x="2159905" y="3589904"/>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52573EF-DAC7-0E4A-E88E-416862E5FFD5}"/>
                      </a:ext>
                    </a:extLst>
                  </p:cNvPr>
                  <p:cNvSpPr txBox="1"/>
                  <p:nvPr/>
                </p:nvSpPr>
                <p:spPr>
                  <a:xfrm>
                    <a:off x="2174913" y="2501002"/>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30" name="TextBox 29">
                    <a:extLst>
                      <a:ext uri="{FF2B5EF4-FFF2-40B4-BE49-F238E27FC236}">
                        <a16:creationId xmlns:a16="http://schemas.microsoft.com/office/drawing/2014/main" id="{452573EF-DAC7-0E4A-E88E-416862E5FFD5}"/>
                      </a:ext>
                    </a:extLst>
                  </p:cNvPr>
                  <p:cNvSpPr txBox="1">
                    <a:spLocks noRot="1" noChangeAspect="1" noMove="1" noResize="1" noEditPoints="1" noAdjustHandles="1" noChangeArrowheads="1" noChangeShapeType="1" noTextEdit="1"/>
                  </p:cNvSpPr>
                  <p:nvPr/>
                </p:nvSpPr>
                <p:spPr>
                  <a:xfrm>
                    <a:off x="2174913" y="2501002"/>
                    <a:ext cx="406393" cy="276999"/>
                  </a:xfrm>
                  <a:prstGeom prst="rect">
                    <a:avLst/>
                  </a:prstGeom>
                  <a:blipFill>
                    <a:blip r:embed="rId2"/>
                    <a:stretch>
                      <a:fillRect l="-13636" r="-12121" b="-8696"/>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51D3A9C9-715A-51E7-3555-F351940C9E30}"/>
                </a:ext>
              </a:extLst>
            </p:cNvPr>
            <p:cNvGrpSpPr/>
            <p:nvPr/>
          </p:nvGrpSpPr>
          <p:grpSpPr>
            <a:xfrm>
              <a:off x="3700540" y="1933670"/>
              <a:ext cx="503709" cy="2753242"/>
              <a:chOff x="2124075" y="1268710"/>
              <a:chExt cx="503709" cy="2753242"/>
            </a:xfrm>
          </p:grpSpPr>
          <p:sp>
            <p:nvSpPr>
              <p:cNvPr id="32" name="Rectangle: Rounded Corners 18">
                <a:extLst>
                  <a:ext uri="{FF2B5EF4-FFF2-40B4-BE49-F238E27FC236}">
                    <a16:creationId xmlns:a16="http://schemas.microsoft.com/office/drawing/2014/main" id="{E59A53AF-B1FF-5520-0031-E6C82CC2C790}"/>
                  </a:ext>
                </a:extLst>
              </p:cNvPr>
              <p:cNvSpPr/>
              <p:nvPr/>
            </p:nvSpPr>
            <p:spPr bwMode="auto">
              <a:xfrm>
                <a:off x="2124075" y="2132856"/>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2E871C52-5D58-C9DF-6206-3959A091AB4C}"/>
                  </a:ext>
                </a:extLst>
              </p:cNvPr>
              <p:cNvCxnSpPr>
                <a:cxnSpLocks/>
                <a:stCxn id="36" idx="0"/>
                <a:endCxn id="32" idx="2"/>
              </p:cNvCxnSpPr>
              <p:nvPr/>
            </p:nvCxnSpPr>
            <p:spPr bwMode="auto">
              <a:xfrm flipV="1">
                <a:off x="2375929" y="3140968"/>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C7255547-9E6A-9ABA-EF24-5E77DD6438ED}"/>
                  </a:ext>
                </a:extLst>
              </p:cNvPr>
              <p:cNvCxnSpPr>
                <a:cxnSpLocks/>
                <a:stCxn id="32" idx="0"/>
                <a:endCxn id="35" idx="4"/>
              </p:cNvCxnSpPr>
              <p:nvPr/>
            </p:nvCxnSpPr>
            <p:spPr bwMode="auto">
              <a:xfrm flipH="1" flipV="1">
                <a:off x="2375929" y="1700758"/>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5" name="Oval 34">
                <a:extLst>
                  <a:ext uri="{FF2B5EF4-FFF2-40B4-BE49-F238E27FC236}">
                    <a16:creationId xmlns:a16="http://schemas.microsoft.com/office/drawing/2014/main" id="{E5AA0D5B-B2B7-E050-E72C-774E231A86C1}"/>
                  </a:ext>
                </a:extLst>
              </p:cNvPr>
              <p:cNvSpPr/>
              <p:nvPr/>
            </p:nvSpPr>
            <p:spPr bwMode="auto">
              <a:xfrm>
                <a:off x="2159905" y="1268710"/>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a:extLst>
                  <a:ext uri="{FF2B5EF4-FFF2-40B4-BE49-F238E27FC236}">
                    <a16:creationId xmlns:a16="http://schemas.microsoft.com/office/drawing/2014/main" id="{EF6B494B-658F-E45A-35EA-60B0F305D00D}"/>
                  </a:ext>
                </a:extLst>
              </p:cNvPr>
              <p:cNvSpPr/>
              <p:nvPr/>
            </p:nvSpPr>
            <p:spPr bwMode="auto">
              <a:xfrm>
                <a:off x="2159905" y="3589904"/>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4606B15-C492-D7D6-57EA-0A3BDC1E8473}"/>
                      </a:ext>
                    </a:extLst>
                  </p:cNvPr>
                  <p:cNvSpPr txBox="1"/>
                  <p:nvPr/>
                </p:nvSpPr>
                <p:spPr>
                  <a:xfrm>
                    <a:off x="2174913" y="2501002"/>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24" name="TextBox 23">
                    <a:extLst>
                      <a:ext uri="{FF2B5EF4-FFF2-40B4-BE49-F238E27FC236}">
                        <a16:creationId xmlns:a16="http://schemas.microsoft.com/office/drawing/2014/main" id="{D4606B15-C492-D7D6-57EA-0A3BDC1E8473}"/>
                      </a:ext>
                    </a:extLst>
                  </p:cNvPr>
                  <p:cNvSpPr txBox="1">
                    <a:spLocks noRot="1" noChangeAspect="1" noMove="1" noResize="1" noEditPoints="1" noAdjustHandles="1" noChangeArrowheads="1" noChangeShapeType="1" noTextEdit="1"/>
                  </p:cNvSpPr>
                  <p:nvPr/>
                </p:nvSpPr>
                <p:spPr>
                  <a:xfrm>
                    <a:off x="2174913" y="2501002"/>
                    <a:ext cx="406393" cy="276999"/>
                  </a:xfrm>
                  <a:prstGeom prst="rect">
                    <a:avLst/>
                  </a:prstGeom>
                  <a:blipFill>
                    <a:blip r:embed="rId3"/>
                    <a:stretch>
                      <a:fillRect l="-11940" r="-11940" b="-8696"/>
                    </a:stretch>
                  </a:blipFill>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6ACFB415-5331-BB6B-CF15-A0BEDB94C6C6}"/>
                </a:ext>
              </a:extLst>
            </p:cNvPr>
            <p:cNvGrpSpPr/>
            <p:nvPr/>
          </p:nvGrpSpPr>
          <p:grpSpPr>
            <a:xfrm>
              <a:off x="4943134" y="1925251"/>
              <a:ext cx="503709" cy="2753242"/>
              <a:chOff x="2124075" y="1268710"/>
              <a:chExt cx="503709" cy="2753242"/>
            </a:xfrm>
          </p:grpSpPr>
          <p:sp>
            <p:nvSpPr>
              <p:cNvPr id="39" name="Rectangle: Rounded Corners 12">
                <a:extLst>
                  <a:ext uri="{FF2B5EF4-FFF2-40B4-BE49-F238E27FC236}">
                    <a16:creationId xmlns:a16="http://schemas.microsoft.com/office/drawing/2014/main" id="{569D96D3-3898-AB1E-E7B1-161BCE05E5AE}"/>
                  </a:ext>
                </a:extLst>
              </p:cNvPr>
              <p:cNvSpPr/>
              <p:nvPr/>
            </p:nvSpPr>
            <p:spPr bwMode="auto">
              <a:xfrm>
                <a:off x="2124075" y="2132856"/>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40" name="Straight Arrow Connector 39">
                <a:extLst>
                  <a:ext uri="{FF2B5EF4-FFF2-40B4-BE49-F238E27FC236}">
                    <a16:creationId xmlns:a16="http://schemas.microsoft.com/office/drawing/2014/main" id="{563438EB-F404-537D-E19B-CDD6264827A1}"/>
                  </a:ext>
                </a:extLst>
              </p:cNvPr>
              <p:cNvCxnSpPr>
                <a:cxnSpLocks/>
                <a:stCxn id="43" idx="0"/>
                <a:endCxn id="39" idx="2"/>
              </p:cNvCxnSpPr>
              <p:nvPr/>
            </p:nvCxnSpPr>
            <p:spPr bwMode="auto">
              <a:xfrm flipV="1">
                <a:off x="2375929" y="3140968"/>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41" name="Straight Arrow Connector 40">
                <a:extLst>
                  <a:ext uri="{FF2B5EF4-FFF2-40B4-BE49-F238E27FC236}">
                    <a16:creationId xmlns:a16="http://schemas.microsoft.com/office/drawing/2014/main" id="{92EC4772-8E9C-E270-781C-4CE7BDE415F1}"/>
                  </a:ext>
                </a:extLst>
              </p:cNvPr>
              <p:cNvCxnSpPr>
                <a:cxnSpLocks/>
                <a:stCxn id="39" idx="0"/>
                <a:endCxn id="42" idx="4"/>
              </p:cNvCxnSpPr>
              <p:nvPr/>
            </p:nvCxnSpPr>
            <p:spPr bwMode="auto">
              <a:xfrm flipH="1" flipV="1">
                <a:off x="2375929" y="1700758"/>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42" name="Oval 41">
                <a:extLst>
                  <a:ext uri="{FF2B5EF4-FFF2-40B4-BE49-F238E27FC236}">
                    <a16:creationId xmlns:a16="http://schemas.microsoft.com/office/drawing/2014/main" id="{B382BF22-3D29-CA68-62C1-342E7E98B282}"/>
                  </a:ext>
                </a:extLst>
              </p:cNvPr>
              <p:cNvSpPr/>
              <p:nvPr/>
            </p:nvSpPr>
            <p:spPr bwMode="auto">
              <a:xfrm>
                <a:off x="2159905" y="1268710"/>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3" name="Oval 42">
                <a:extLst>
                  <a:ext uri="{FF2B5EF4-FFF2-40B4-BE49-F238E27FC236}">
                    <a16:creationId xmlns:a16="http://schemas.microsoft.com/office/drawing/2014/main" id="{31F21367-99A5-14AE-F2D9-560CF16514E4}"/>
                  </a:ext>
                </a:extLst>
              </p:cNvPr>
              <p:cNvSpPr/>
              <p:nvPr/>
            </p:nvSpPr>
            <p:spPr bwMode="auto">
              <a:xfrm>
                <a:off x="2159905" y="3589904"/>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C484A49-5AE4-9EB8-0E43-502FC7482C9D}"/>
                      </a:ext>
                    </a:extLst>
                  </p:cNvPr>
                  <p:cNvSpPr txBox="1"/>
                  <p:nvPr/>
                </p:nvSpPr>
                <p:spPr>
                  <a:xfrm>
                    <a:off x="2174913" y="2501002"/>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18" name="TextBox 17">
                    <a:extLst>
                      <a:ext uri="{FF2B5EF4-FFF2-40B4-BE49-F238E27FC236}">
                        <a16:creationId xmlns:a16="http://schemas.microsoft.com/office/drawing/2014/main" id="{DC484A49-5AE4-9EB8-0E43-502FC7482C9D}"/>
                      </a:ext>
                    </a:extLst>
                  </p:cNvPr>
                  <p:cNvSpPr txBox="1">
                    <a:spLocks noRot="1" noChangeAspect="1" noMove="1" noResize="1" noEditPoints="1" noAdjustHandles="1" noChangeArrowheads="1" noChangeShapeType="1" noTextEdit="1"/>
                  </p:cNvSpPr>
                  <p:nvPr/>
                </p:nvSpPr>
                <p:spPr>
                  <a:xfrm>
                    <a:off x="2174913" y="2501002"/>
                    <a:ext cx="406393" cy="276999"/>
                  </a:xfrm>
                  <a:prstGeom prst="rect">
                    <a:avLst/>
                  </a:prstGeom>
                  <a:blipFill>
                    <a:blip r:embed="rId4"/>
                    <a:stretch>
                      <a:fillRect l="-11940" r="-11940" b="-8889"/>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06955FFF-98D8-EF71-A0A6-3A2D37D62B82}"/>
                </a:ext>
              </a:extLst>
            </p:cNvPr>
            <p:cNvCxnSpPr>
              <a:stCxn id="25" idx="3"/>
              <a:endCxn id="32" idx="1"/>
            </p:cNvCxnSpPr>
            <p:nvPr/>
          </p:nvCxnSpPr>
          <p:spPr bwMode="auto">
            <a:xfrm>
              <a:off x="3022438" y="3301872"/>
              <a:ext cx="67810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46" name="Straight Arrow Connector 45">
              <a:extLst>
                <a:ext uri="{FF2B5EF4-FFF2-40B4-BE49-F238E27FC236}">
                  <a16:creationId xmlns:a16="http://schemas.microsoft.com/office/drawing/2014/main" id="{DC462652-58DE-612F-9B37-3B6A9C316D13}"/>
                </a:ext>
              </a:extLst>
            </p:cNvPr>
            <p:cNvCxnSpPr>
              <a:stCxn id="32" idx="3"/>
              <a:endCxn id="39" idx="1"/>
            </p:cNvCxnSpPr>
            <p:nvPr/>
          </p:nvCxnSpPr>
          <p:spPr bwMode="auto">
            <a:xfrm flipV="1">
              <a:off x="4204249" y="3293453"/>
              <a:ext cx="738885" cy="8419"/>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6B401032-7D76-4815-AEB1-6983FE6CCBDF}"/>
                </a:ext>
              </a:extLst>
            </p:cNvPr>
            <p:cNvGrpSpPr/>
            <p:nvPr/>
          </p:nvGrpSpPr>
          <p:grpSpPr>
            <a:xfrm>
              <a:off x="6143010" y="1916832"/>
              <a:ext cx="503709" cy="2753242"/>
              <a:chOff x="2124075" y="1268710"/>
              <a:chExt cx="503709" cy="2753242"/>
            </a:xfrm>
          </p:grpSpPr>
          <p:sp>
            <p:nvSpPr>
              <p:cNvPr id="48" name="Rectangle: Rounded Corners 31">
                <a:extLst>
                  <a:ext uri="{FF2B5EF4-FFF2-40B4-BE49-F238E27FC236}">
                    <a16:creationId xmlns:a16="http://schemas.microsoft.com/office/drawing/2014/main" id="{FAC76492-AD93-CA55-E18D-7159A44B8A05}"/>
                  </a:ext>
                </a:extLst>
              </p:cNvPr>
              <p:cNvSpPr/>
              <p:nvPr/>
            </p:nvSpPr>
            <p:spPr bwMode="auto">
              <a:xfrm>
                <a:off x="2124075" y="2132856"/>
                <a:ext cx="503709" cy="10081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49" name="Straight Arrow Connector 48">
                <a:extLst>
                  <a:ext uri="{FF2B5EF4-FFF2-40B4-BE49-F238E27FC236}">
                    <a16:creationId xmlns:a16="http://schemas.microsoft.com/office/drawing/2014/main" id="{8A16EFFA-7898-2095-04FC-A6E11BB58BF7}"/>
                  </a:ext>
                </a:extLst>
              </p:cNvPr>
              <p:cNvCxnSpPr>
                <a:cxnSpLocks/>
                <a:stCxn id="52" idx="0"/>
                <a:endCxn id="48" idx="2"/>
              </p:cNvCxnSpPr>
              <p:nvPr/>
            </p:nvCxnSpPr>
            <p:spPr bwMode="auto">
              <a:xfrm flipV="1">
                <a:off x="2375929" y="3140968"/>
                <a:ext cx="1" cy="44893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5E74B1C1-F1DA-B370-6A3B-36234D8CD2E9}"/>
                  </a:ext>
                </a:extLst>
              </p:cNvPr>
              <p:cNvCxnSpPr>
                <a:cxnSpLocks/>
                <a:stCxn id="48" idx="0"/>
                <a:endCxn id="51" idx="4"/>
              </p:cNvCxnSpPr>
              <p:nvPr/>
            </p:nvCxnSpPr>
            <p:spPr bwMode="auto">
              <a:xfrm flipH="1" flipV="1">
                <a:off x="2375929" y="1700758"/>
                <a:ext cx="1" cy="43209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51" name="Oval 50">
                <a:extLst>
                  <a:ext uri="{FF2B5EF4-FFF2-40B4-BE49-F238E27FC236}">
                    <a16:creationId xmlns:a16="http://schemas.microsoft.com/office/drawing/2014/main" id="{37A98075-27D4-377C-5424-CDD540CA0310}"/>
                  </a:ext>
                </a:extLst>
              </p:cNvPr>
              <p:cNvSpPr/>
              <p:nvPr/>
            </p:nvSpPr>
            <p:spPr bwMode="auto">
              <a:xfrm>
                <a:off x="2159905" y="1268710"/>
                <a:ext cx="432048" cy="43204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DF71001D-002B-CCD6-4EB9-F1959F3DF21C}"/>
                  </a:ext>
                </a:extLst>
              </p:cNvPr>
              <p:cNvSpPr/>
              <p:nvPr/>
            </p:nvSpPr>
            <p:spPr bwMode="auto">
              <a:xfrm>
                <a:off x="2159905" y="3589904"/>
                <a:ext cx="432048" cy="43204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C11D69-A5E8-F0EF-AD97-C095F2652519}"/>
                      </a:ext>
                    </a:extLst>
                  </p:cNvPr>
                  <p:cNvSpPr txBox="1"/>
                  <p:nvPr/>
                </p:nvSpPr>
                <p:spPr>
                  <a:xfrm>
                    <a:off x="2174913" y="2501002"/>
                    <a:ext cx="406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𝑁𝑁</m:t>
                          </m:r>
                        </m:oMath>
                      </m:oMathPara>
                    </a14:m>
                    <a:endParaRPr lang="en-US" dirty="0"/>
                  </a:p>
                </p:txBody>
              </p:sp>
            </mc:Choice>
            <mc:Fallback xmlns="">
              <p:sp>
                <p:nvSpPr>
                  <p:cNvPr id="37" name="TextBox 36">
                    <a:extLst>
                      <a:ext uri="{FF2B5EF4-FFF2-40B4-BE49-F238E27FC236}">
                        <a16:creationId xmlns:a16="http://schemas.microsoft.com/office/drawing/2014/main" id="{99C11D69-A5E8-F0EF-AD97-C095F2652519}"/>
                      </a:ext>
                    </a:extLst>
                  </p:cNvPr>
                  <p:cNvSpPr txBox="1">
                    <a:spLocks noRot="1" noChangeAspect="1" noMove="1" noResize="1" noEditPoints="1" noAdjustHandles="1" noChangeArrowheads="1" noChangeShapeType="1" noTextEdit="1"/>
                  </p:cNvSpPr>
                  <p:nvPr/>
                </p:nvSpPr>
                <p:spPr>
                  <a:xfrm>
                    <a:off x="2174913" y="2501002"/>
                    <a:ext cx="406393" cy="276999"/>
                  </a:xfrm>
                  <a:prstGeom prst="rect">
                    <a:avLst/>
                  </a:prstGeom>
                  <a:blipFill>
                    <a:blip r:embed="rId5"/>
                    <a:stretch>
                      <a:fillRect l="-11940" r="-11940" b="-8889"/>
                    </a:stretch>
                  </a:blipFill>
                </p:spPr>
                <p:txBody>
                  <a:bodyPr/>
                  <a:lstStyle/>
                  <a:p>
                    <a:r>
                      <a:rPr lang="en-US">
                        <a:noFill/>
                      </a:rPr>
                      <a:t> </a:t>
                    </a:r>
                  </a:p>
                </p:txBody>
              </p:sp>
            </mc:Fallback>
          </mc:AlternateContent>
        </p:grpSp>
        <p:cxnSp>
          <p:nvCxnSpPr>
            <p:cNvPr id="54" name="Straight Arrow Connector 53">
              <a:extLst>
                <a:ext uri="{FF2B5EF4-FFF2-40B4-BE49-F238E27FC236}">
                  <a16:creationId xmlns:a16="http://schemas.microsoft.com/office/drawing/2014/main" id="{2F904A82-5B0B-8F20-2830-E140B11D09C2}"/>
                </a:ext>
              </a:extLst>
            </p:cNvPr>
            <p:cNvCxnSpPr>
              <a:cxnSpLocks/>
              <a:stCxn id="39" idx="3"/>
              <a:endCxn id="48" idx="1"/>
            </p:cNvCxnSpPr>
            <p:nvPr/>
          </p:nvCxnSpPr>
          <p:spPr bwMode="auto">
            <a:xfrm flipV="1">
              <a:off x="5446843" y="3285034"/>
              <a:ext cx="696167" cy="8419"/>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EF479FA-99F9-B121-BF31-175DCD948436}"/>
                    </a:ext>
                  </a:extLst>
                </p:cNvPr>
                <p:cNvSpPr txBox="1"/>
                <p:nvPr/>
              </p:nvSpPr>
              <p:spPr>
                <a:xfrm>
                  <a:off x="2673970" y="1982293"/>
                  <a:ext cx="2943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0</m:t>
                            </m:r>
                          </m:sub>
                        </m:sSub>
                      </m:oMath>
                    </m:oMathPara>
                  </a14:m>
                  <a:endParaRPr lang="en-US" dirty="0"/>
                </a:p>
              </p:txBody>
            </p:sp>
          </mc:Choice>
          <mc:Fallback xmlns="">
            <p:sp>
              <p:nvSpPr>
                <p:cNvPr id="55" name="TextBox 54">
                  <a:extLst>
                    <a:ext uri="{FF2B5EF4-FFF2-40B4-BE49-F238E27FC236}">
                      <a16:creationId xmlns:a16="http://schemas.microsoft.com/office/drawing/2014/main" id="{FEF479FA-99F9-B121-BF31-175DCD948436}"/>
                    </a:ext>
                  </a:extLst>
                </p:cNvPr>
                <p:cNvSpPr txBox="1">
                  <a:spLocks noRot="1" noChangeAspect="1" noMove="1" noResize="1" noEditPoints="1" noAdjustHandles="1" noChangeArrowheads="1" noChangeShapeType="1" noTextEdit="1"/>
                </p:cNvSpPr>
                <p:nvPr/>
              </p:nvSpPr>
              <p:spPr>
                <a:xfrm>
                  <a:off x="2673970" y="1982293"/>
                  <a:ext cx="294311" cy="276999"/>
                </a:xfrm>
                <a:prstGeom prst="rect">
                  <a:avLst/>
                </a:prstGeom>
                <a:blipFill>
                  <a:blip r:embed="rId6"/>
                  <a:stretch>
                    <a:fillRect l="-18750" t="-24444" r="-54167"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934DFF4-0FC6-AEBF-626E-2900BD84C527}"/>
                    </a:ext>
                  </a:extLst>
                </p:cNvPr>
                <p:cNvSpPr txBox="1"/>
                <p:nvPr/>
              </p:nvSpPr>
              <p:spPr>
                <a:xfrm>
                  <a:off x="2673970" y="4309857"/>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US" dirty="0"/>
                </a:p>
              </p:txBody>
            </p:sp>
          </mc:Choice>
          <mc:Fallback xmlns="">
            <p:sp>
              <p:nvSpPr>
                <p:cNvPr id="56" name="TextBox 55">
                  <a:extLst>
                    <a:ext uri="{FF2B5EF4-FFF2-40B4-BE49-F238E27FC236}">
                      <a16:creationId xmlns:a16="http://schemas.microsoft.com/office/drawing/2014/main" id="{C934DFF4-0FC6-AEBF-626E-2900BD84C527}"/>
                    </a:ext>
                  </a:extLst>
                </p:cNvPr>
                <p:cNvSpPr txBox="1">
                  <a:spLocks noRot="1" noChangeAspect="1" noMove="1" noResize="1" noEditPoints="1" noAdjustHandles="1" noChangeArrowheads="1" noChangeShapeType="1" noTextEdit="1"/>
                </p:cNvSpPr>
                <p:nvPr/>
              </p:nvSpPr>
              <p:spPr>
                <a:xfrm>
                  <a:off x="2673970" y="4309857"/>
                  <a:ext cx="292644" cy="276999"/>
                </a:xfrm>
                <a:prstGeom prst="rect">
                  <a:avLst/>
                </a:prstGeom>
                <a:blipFill>
                  <a:blip r:embed="rId7"/>
                  <a:stretch>
                    <a:fillRect l="-10417" r="-6250"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FC59C18-7FD5-F1D5-8270-7402F0978DC0}"/>
                    </a:ext>
                  </a:extLst>
                </p:cNvPr>
                <p:cNvSpPr txBox="1"/>
                <p:nvPr/>
              </p:nvSpPr>
              <p:spPr>
                <a:xfrm>
                  <a:off x="3842232" y="1982293"/>
                  <a:ext cx="2889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1</m:t>
                            </m:r>
                          </m:sub>
                        </m:sSub>
                      </m:oMath>
                    </m:oMathPara>
                  </a14:m>
                  <a:endParaRPr lang="en-US" dirty="0"/>
                </a:p>
              </p:txBody>
            </p:sp>
          </mc:Choice>
          <mc:Fallback xmlns="">
            <p:sp>
              <p:nvSpPr>
                <p:cNvPr id="57" name="TextBox 56">
                  <a:extLst>
                    <a:ext uri="{FF2B5EF4-FFF2-40B4-BE49-F238E27FC236}">
                      <a16:creationId xmlns:a16="http://schemas.microsoft.com/office/drawing/2014/main" id="{8FC59C18-7FD5-F1D5-8270-7402F0978DC0}"/>
                    </a:ext>
                  </a:extLst>
                </p:cNvPr>
                <p:cNvSpPr txBox="1">
                  <a:spLocks noRot="1" noChangeAspect="1" noMove="1" noResize="1" noEditPoints="1" noAdjustHandles="1" noChangeArrowheads="1" noChangeShapeType="1" noTextEdit="1"/>
                </p:cNvSpPr>
                <p:nvPr/>
              </p:nvSpPr>
              <p:spPr>
                <a:xfrm>
                  <a:off x="3842232" y="1982293"/>
                  <a:ext cx="288989" cy="276999"/>
                </a:xfrm>
                <a:prstGeom prst="rect">
                  <a:avLst/>
                </a:prstGeom>
                <a:blipFill>
                  <a:blip r:embed="rId8"/>
                  <a:stretch>
                    <a:fillRect l="-19149" t="-24444" r="-53191"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6A4A92A4-705D-640D-8B5C-21C828390CC4}"/>
                    </a:ext>
                  </a:extLst>
                </p:cNvPr>
                <p:cNvSpPr txBox="1"/>
                <p:nvPr/>
              </p:nvSpPr>
              <p:spPr>
                <a:xfrm>
                  <a:off x="3842232" y="4309857"/>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58" name="TextBox 57">
                  <a:extLst>
                    <a:ext uri="{FF2B5EF4-FFF2-40B4-BE49-F238E27FC236}">
                      <a16:creationId xmlns:a16="http://schemas.microsoft.com/office/drawing/2014/main" id="{6A4A92A4-705D-640D-8B5C-21C828390CC4}"/>
                    </a:ext>
                  </a:extLst>
                </p:cNvPr>
                <p:cNvSpPr txBox="1">
                  <a:spLocks noRot="1" noChangeAspect="1" noMove="1" noResize="1" noEditPoints="1" noAdjustHandles="1" noChangeArrowheads="1" noChangeShapeType="1" noTextEdit="1"/>
                </p:cNvSpPr>
                <p:nvPr/>
              </p:nvSpPr>
              <p:spPr>
                <a:xfrm>
                  <a:off x="3842232" y="4309857"/>
                  <a:ext cx="287323" cy="276999"/>
                </a:xfrm>
                <a:prstGeom prst="rect">
                  <a:avLst/>
                </a:prstGeom>
                <a:blipFill>
                  <a:blip r:embed="rId9"/>
                  <a:stretch>
                    <a:fillRect l="-10638" r="-4255"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39F240D-5356-1D64-317B-8E98452C619C}"/>
                    </a:ext>
                  </a:extLst>
                </p:cNvPr>
                <p:cNvSpPr txBox="1"/>
                <p:nvPr/>
              </p:nvSpPr>
              <p:spPr>
                <a:xfrm>
                  <a:off x="5089289" y="1982293"/>
                  <a:ext cx="2943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2</m:t>
                            </m:r>
                          </m:sub>
                        </m:sSub>
                      </m:oMath>
                    </m:oMathPara>
                  </a14:m>
                  <a:endParaRPr lang="en-US" dirty="0"/>
                </a:p>
              </p:txBody>
            </p:sp>
          </mc:Choice>
          <mc:Fallback xmlns="">
            <p:sp>
              <p:nvSpPr>
                <p:cNvPr id="59" name="TextBox 58">
                  <a:extLst>
                    <a:ext uri="{FF2B5EF4-FFF2-40B4-BE49-F238E27FC236}">
                      <a16:creationId xmlns:a16="http://schemas.microsoft.com/office/drawing/2014/main" id="{E39F240D-5356-1D64-317B-8E98452C619C}"/>
                    </a:ext>
                  </a:extLst>
                </p:cNvPr>
                <p:cNvSpPr txBox="1">
                  <a:spLocks noRot="1" noChangeAspect="1" noMove="1" noResize="1" noEditPoints="1" noAdjustHandles="1" noChangeArrowheads="1" noChangeShapeType="1" noTextEdit="1"/>
                </p:cNvSpPr>
                <p:nvPr/>
              </p:nvSpPr>
              <p:spPr>
                <a:xfrm>
                  <a:off x="5089289" y="1982293"/>
                  <a:ext cx="294311" cy="276999"/>
                </a:xfrm>
                <a:prstGeom prst="rect">
                  <a:avLst/>
                </a:prstGeom>
                <a:blipFill>
                  <a:blip r:embed="rId10"/>
                  <a:stretch>
                    <a:fillRect l="-18367" t="-24444" r="-51020"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B983B0D-6F14-43F3-2898-FCB85951A071}"/>
                    </a:ext>
                  </a:extLst>
                </p:cNvPr>
                <p:cNvSpPr txBox="1"/>
                <p:nvPr/>
              </p:nvSpPr>
              <p:spPr>
                <a:xfrm>
                  <a:off x="5089289" y="4309857"/>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60" name="TextBox 59">
                  <a:extLst>
                    <a:ext uri="{FF2B5EF4-FFF2-40B4-BE49-F238E27FC236}">
                      <a16:creationId xmlns:a16="http://schemas.microsoft.com/office/drawing/2014/main" id="{0B983B0D-6F14-43F3-2898-FCB85951A071}"/>
                    </a:ext>
                  </a:extLst>
                </p:cNvPr>
                <p:cNvSpPr txBox="1">
                  <a:spLocks noRot="1" noChangeAspect="1" noMove="1" noResize="1" noEditPoints="1" noAdjustHandles="1" noChangeArrowheads="1" noChangeShapeType="1" noTextEdit="1"/>
                </p:cNvSpPr>
                <p:nvPr/>
              </p:nvSpPr>
              <p:spPr>
                <a:xfrm>
                  <a:off x="5089289" y="4309857"/>
                  <a:ext cx="292644" cy="276999"/>
                </a:xfrm>
                <a:prstGeom prst="rect">
                  <a:avLst/>
                </a:prstGeom>
                <a:blipFill>
                  <a:blip r:embed="rId11"/>
                  <a:stretch>
                    <a:fillRect l="-10417" r="-6250"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DD2CBC5-47A4-2767-5681-3FB86ABDEA34}"/>
                    </a:ext>
                  </a:extLst>
                </p:cNvPr>
                <p:cNvSpPr txBox="1"/>
                <p:nvPr/>
              </p:nvSpPr>
              <p:spPr>
                <a:xfrm>
                  <a:off x="6292227" y="1933670"/>
                  <a:ext cx="2943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3</m:t>
                            </m:r>
                          </m:sub>
                        </m:sSub>
                      </m:oMath>
                    </m:oMathPara>
                  </a14:m>
                  <a:endParaRPr lang="en-US" dirty="0"/>
                </a:p>
              </p:txBody>
            </p:sp>
          </mc:Choice>
          <mc:Fallback xmlns="">
            <p:sp>
              <p:nvSpPr>
                <p:cNvPr id="61" name="TextBox 60">
                  <a:extLst>
                    <a:ext uri="{FF2B5EF4-FFF2-40B4-BE49-F238E27FC236}">
                      <a16:creationId xmlns:a16="http://schemas.microsoft.com/office/drawing/2014/main" id="{7DD2CBC5-47A4-2767-5681-3FB86ABDEA34}"/>
                    </a:ext>
                  </a:extLst>
                </p:cNvPr>
                <p:cNvSpPr txBox="1">
                  <a:spLocks noRot="1" noChangeAspect="1" noMove="1" noResize="1" noEditPoints="1" noAdjustHandles="1" noChangeArrowheads="1" noChangeShapeType="1" noTextEdit="1"/>
                </p:cNvSpPr>
                <p:nvPr/>
              </p:nvSpPr>
              <p:spPr>
                <a:xfrm>
                  <a:off x="6292227" y="1933670"/>
                  <a:ext cx="294311" cy="276999"/>
                </a:xfrm>
                <a:prstGeom prst="rect">
                  <a:avLst/>
                </a:prstGeom>
                <a:blipFill>
                  <a:blip r:embed="rId12"/>
                  <a:stretch>
                    <a:fillRect l="-18750" t="-24444" r="-52083"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992EBCE-EA71-AC1C-0F73-0956C1A76922}"/>
                    </a:ext>
                  </a:extLst>
                </p:cNvPr>
                <p:cNvSpPr txBox="1"/>
                <p:nvPr/>
              </p:nvSpPr>
              <p:spPr>
                <a:xfrm>
                  <a:off x="6292227" y="4261234"/>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62" name="TextBox 61">
                  <a:extLst>
                    <a:ext uri="{FF2B5EF4-FFF2-40B4-BE49-F238E27FC236}">
                      <a16:creationId xmlns:a16="http://schemas.microsoft.com/office/drawing/2014/main" id="{E992EBCE-EA71-AC1C-0F73-0956C1A76922}"/>
                    </a:ext>
                  </a:extLst>
                </p:cNvPr>
                <p:cNvSpPr txBox="1">
                  <a:spLocks noRot="1" noChangeAspect="1" noMove="1" noResize="1" noEditPoints="1" noAdjustHandles="1" noChangeArrowheads="1" noChangeShapeType="1" noTextEdit="1"/>
                </p:cNvSpPr>
                <p:nvPr/>
              </p:nvSpPr>
              <p:spPr>
                <a:xfrm>
                  <a:off x="6292227" y="4261234"/>
                  <a:ext cx="292644" cy="276999"/>
                </a:xfrm>
                <a:prstGeom prst="rect">
                  <a:avLst/>
                </a:prstGeom>
                <a:blipFill>
                  <a:blip r:embed="rId13"/>
                  <a:stretch>
                    <a:fillRect l="-10417" r="-4167"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3AC5DF-E929-4A81-3918-55D99C435240}"/>
                    </a:ext>
                  </a:extLst>
                </p:cNvPr>
                <p:cNvSpPr txBox="1"/>
                <p:nvPr/>
              </p:nvSpPr>
              <p:spPr>
                <a:xfrm>
                  <a:off x="3068916" y="2924121"/>
                  <a:ext cx="503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p:txBody>
            </p:sp>
          </mc:Choice>
          <mc:Fallback xmlns="">
            <p:sp>
              <p:nvSpPr>
                <p:cNvPr id="63" name="TextBox 62">
                  <a:extLst>
                    <a:ext uri="{FF2B5EF4-FFF2-40B4-BE49-F238E27FC236}">
                      <a16:creationId xmlns:a16="http://schemas.microsoft.com/office/drawing/2014/main" id="{663AC5DF-E929-4A81-3918-55D99C435240}"/>
                    </a:ext>
                  </a:extLst>
                </p:cNvPr>
                <p:cNvSpPr txBox="1">
                  <a:spLocks noRot="1" noChangeAspect="1" noMove="1" noResize="1" noEditPoints="1" noAdjustHandles="1" noChangeArrowheads="1" noChangeShapeType="1" noTextEdit="1"/>
                </p:cNvSpPr>
                <p:nvPr/>
              </p:nvSpPr>
              <p:spPr>
                <a:xfrm>
                  <a:off x="3068916" y="2924121"/>
                  <a:ext cx="503710"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A970ECC-ACA8-1068-8D75-E3D2FB3EED3A}"/>
                    </a:ext>
                  </a:extLst>
                </p:cNvPr>
                <p:cNvSpPr txBox="1"/>
                <p:nvPr/>
              </p:nvSpPr>
              <p:spPr>
                <a:xfrm>
                  <a:off x="4321836" y="2856759"/>
                  <a:ext cx="503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p:txBody>
            </p:sp>
          </mc:Choice>
          <mc:Fallback xmlns="">
            <p:sp>
              <p:nvSpPr>
                <p:cNvPr id="64" name="TextBox 63">
                  <a:extLst>
                    <a:ext uri="{FF2B5EF4-FFF2-40B4-BE49-F238E27FC236}">
                      <a16:creationId xmlns:a16="http://schemas.microsoft.com/office/drawing/2014/main" id="{5A970ECC-ACA8-1068-8D75-E3D2FB3EED3A}"/>
                    </a:ext>
                  </a:extLst>
                </p:cNvPr>
                <p:cNvSpPr txBox="1">
                  <a:spLocks noRot="1" noChangeAspect="1" noMove="1" noResize="1" noEditPoints="1" noAdjustHandles="1" noChangeArrowheads="1" noChangeShapeType="1" noTextEdit="1"/>
                </p:cNvSpPr>
                <p:nvPr/>
              </p:nvSpPr>
              <p:spPr>
                <a:xfrm>
                  <a:off x="4321836" y="2856759"/>
                  <a:ext cx="503710"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84347AA-DE22-BCC0-8F2D-2FDDC80001B1}"/>
                    </a:ext>
                  </a:extLst>
                </p:cNvPr>
                <p:cNvSpPr txBox="1"/>
                <p:nvPr/>
              </p:nvSpPr>
              <p:spPr>
                <a:xfrm>
                  <a:off x="5564430" y="2856759"/>
                  <a:ext cx="503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p:txBody>
            </p:sp>
          </mc:Choice>
          <mc:Fallback xmlns="">
            <p:sp>
              <p:nvSpPr>
                <p:cNvPr id="65" name="TextBox 64">
                  <a:extLst>
                    <a:ext uri="{FF2B5EF4-FFF2-40B4-BE49-F238E27FC236}">
                      <a16:creationId xmlns:a16="http://schemas.microsoft.com/office/drawing/2014/main" id="{684347AA-DE22-BCC0-8F2D-2FDDC80001B1}"/>
                    </a:ext>
                  </a:extLst>
                </p:cNvPr>
                <p:cNvSpPr txBox="1">
                  <a:spLocks noRot="1" noChangeAspect="1" noMove="1" noResize="1" noEditPoints="1" noAdjustHandles="1" noChangeArrowheads="1" noChangeShapeType="1" noTextEdit="1"/>
                </p:cNvSpPr>
                <p:nvPr/>
              </p:nvSpPr>
              <p:spPr>
                <a:xfrm>
                  <a:off x="5564430" y="2856759"/>
                  <a:ext cx="503710" cy="369332"/>
                </a:xfrm>
                <a:prstGeom prst="rect">
                  <a:avLst/>
                </a:prstGeom>
                <a:blipFill>
                  <a:blip r:embed="rId1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5069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Transformers</a:t>
            </a:r>
          </a:p>
        </p:txBody>
      </p:sp>
      <p:sp>
        <p:nvSpPr>
          <p:cNvPr id="4" name="Date Placeholder 3"/>
          <p:cNvSpPr>
            <a:spLocks noGrp="1"/>
          </p:cNvSpPr>
          <p:nvPr>
            <p:ph type="dt" sz="half" idx="10"/>
          </p:nvPr>
        </p:nvSpPr>
        <p:spPr/>
        <p:txBody>
          <a:bodyPr/>
          <a:lstStyle/>
          <a:p>
            <a:pPr>
              <a:defRPr/>
            </a:pPr>
            <a:fld id="{41EC21DF-EB37-4B42-8C13-F989E9C1BF4F}" type="datetime1">
              <a:rPr lang="fr-FR" smtClean="0"/>
              <a:pPr>
                <a:defRPr/>
              </a:pPr>
              <a:t>05/03/2024</a:t>
            </a:fld>
            <a:r>
              <a:rPr lang="fr-FR"/>
              <a:t> - </a:t>
            </a:r>
          </a:p>
        </p:txBody>
      </p:sp>
      <p:sp>
        <p:nvSpPr>
          <p:cNvPr id="5" name="Footer Placeholder 4"/>
          <p:cNvSpPr>
            <a:spLocks noGrp="1"/>
          </p:cNvSpPr>
          <p:nvPr>
            <p:ph type="ftr" sz="quarter" idx="11"/>
          </p:nvPr>
        </p:nvSpPr>
        <p:spPr/>
        <p:txBody>
          <a:bodyPr/>
          <a:lstStyle/>
          <a:p>
            <a:pPr>
              <a:defRPr/>
            </a:pPr>
            <a:r>
              <a:rPr lang="fr-FR"/>
              <a:t>EURECOM CM</a:t>
            </a:r>
          </a:p>
        </p:txBody>
      </p:sp>
      <p:sp>
        <p:nvSpPr>
          <p:cNvPr id="6" name="Slide Number Placeholder 5"/>
          <p:cNvSpPr>
            <a:spLocks noGrp="1"/>
          </p:cNvSpPr>
          <p:nvPr>
            <p:ph type="sldNum" sz="quarter" idx="12"/>
          </p:nvPr>
        </p:nvSpPr>
        <p:spPr/>
        <p:txBody>
          <a:bodyPr/>
          <a:lstStyle/>
          <a:p>
            <a:pPr>
              <a:defRPr/>
            </a:pPr>
            <a:r>
              <a:rPr lang="fr-FR" altLang="en-US"/>
              <a:t>- p </a:t>
            </a:r>
            <a:fld id="{8467945F-14A4-473D-815E-542A28A14452}" type="slidenum">
              <a:rPr lang="fr-FR" altLang="en-US" smtClean="0"/>
              <a:pPr>
                <a:defRPr/>
              </a:pPr>
              <a:t>52</a:t>
            </a:fld>
            <a:r>
              <a:rPr lang="fr-FR" altLang="en-US"/>
              <a:t> </a:t>
            </a:r>
          </a:p>
        </p:txBody>
      </p:sp>
      <p:pic>
        <p:nvPicPr>
          <p:cNvPr id="2050" name="Picture 2" descr="Which Version Of Optimus Prime (Transformers) Is The Most, 58% OF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8052" y="1520379"/>
            <a:ext cx="3239348" cy="43204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stretch>
            <a:fillRect/>
          </a:stretch>
        </p:blipFill>
        <p:spPr>
          <a:xfrm>
            <a:off x="5220072" y="1628800"/>
            <a:ext cx="3406130" cy="4054375"/>
          </a:xfrm>
          <a:prstGeom prst="rect">
            <a:avLst/>
          </a:prstGeom>
        </p:spPr>
      </p:pic>
    </p:spTree>
    <p:extLst>
      <p:ext uri="{BB962C8B-B14F-4D97-AF65-F5344CB8AC3E}">
        <p14:creationId xmlns:p14="http://schemas.microsoft.com/office/powerpoint/2010/main" val="239635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2050"/>
                                        </p:tgtEl>
                                        <p:attrNameLst>
                                          <p:attrName>ppt_x</p:attrName>
                                          <p:attrName>ppt_y</p:attrName>
                                        </p:attrNameLst>
                                      </p:cBhvr>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Attention</a:t>
            </a:r>
          </a:p>
        </p:txBody>
      </p:sp>
      <p:sp>
        <p:nvSpPr>
          <p:cNvPr id="7" name="Content Placeholder 6"/>
          <p:cNvSpPr>
            <a:spLocks noGrp="1"/>
          </p:cNvSpPr>
          <p:nvPr>
            <p:ph idx="1"/>
          </p:nvPr>
        </p:nvSpPr>
        <p:spPr/>
        <p:txBody>
          <a:bodyPr anchor="t"/>
          <a:lstStyle/>
          <a:p>
            <a:r>
              <a:rPr lang="en-US" dirty="0"/>
              <a:t>Attention is weighted averaging</a:t>
            </a:r>
          </a:p>
        </p:txBody>
      </p:sp>
      <p:sp>
        <p:nvSpPr>
          <p:cNvPr id="3" name="Date Placeholder 2"/>
          <p:cNvSpPr>
            <a:spLocks noGrp="1"/>
          </p:cNvSpPr>
          <p:nvPr>
            <p:ph type="dt" sz="half" idx="10"/>
          </p:nvPr>
        </p:nvSpPr>
        <p:spPr/>
        <p:txBody>
          <a:bodyPr/>
          <a:lstStyle/>
          <a:p>
            <a:pPr>
              <a:defRPr/>
            </a:pPr>
            <a:fld id="{2C5FA182-04B9-4DE6-83AA-DE8583D5DF94}" type="datetime1">
              <a:rPr lang="fr-FR" smtClean="0"/>
              <a:pPr>
                <a:defRPr/>
              </a:pPr>
              <a:t>05/03/2024</a:t>
            </a:fld>
            <a:r>
              <a:rPr lang="fr-FR"/>
              <a:t> - </a:t>
            </a:r>
          </a:p>
        </p:txBody>
      </p:sp>
      <p:sp>
        <p:nvSpPr>
          <p:cNvPr id="4" name="Footer Placeholder 3"/>
          <p:cNvSpPr>
            <a:spLocks noGrp="1"/>
          </p:cNvSpPr>
          <p:nvPr>
            <p:ph type="ftr" sz="quarter" idx="11"/>
          </p:nvPr>
        </p:nvSpPr>
        <p:spPr/>
        <p:txBody>
          <a:bodyPr/>
          <a:lstStyle/>
          <a:p>
            <a:pPr>
              <a:defRPr/>
            </a:pPr>
            <a:r>
              <a:rPr lang="fr-FR"/>
              <a:t>EURECOM CM</a:t>
            </a:r>
          </a:p>
        </p:txBody>
      </p:sp>
      <p:sp>
        <p:nvSpPr>
          <p:cNvPr id="5" name="Slide Number Placeholder 4"/>
          <p:cNvSpPr>
            <a:spLocks noGrp="1"/>
          </p:cNvSpPr>
          <p:nvPr>
            <p:ph type="sldNum" sz="quarter" idx="12"/>
          </p:nvPr>
        </p:nvSpPr>
        <p:spPr/>
        <p:txBody>
          <a:bodyPr/>
          <a:lstStyle/>
          <a:p>
            <a:pPr>
              <a:defRPr/>
            </a:pPr>
            <a:r>
              <a:rPr lang="fr-FR" altLang="en-US"/>
              <a:t>- p </a:t>
            </a:r>
            <a:fld id="{EDA063B1-D735-4D00-BE79-0751FA76B0B3}" type="slidenum">
              <a:rPr lang="fr-FR" altLang="en-US" smtClean="0"/>
              <a:pPr>
                <a:defRPr/>
              </a:pPr>
              <a:t>53</a:t>
            </a:fld>
            <a:r>
              <a:rPr lang="fr-FR" altLang="en-US"/>
              <a:t> </a:t>
            </a:r>
          </a:p>
        </p:txBody>
      </p:sp>
      <p:grpSp>
        <p:nvGrpSpPr>
          <p:cNvPr id="13" name="Group 12"/>
          <p:cNvGrpSpPr/>
          <p:nvPr/>
        </p:nvGrpSpPr>
        <p:grpSpPr>
          <a:xfrm>
            <a:off x="5016803" y="2144286"/>
            <a:ext cx="3876372" cy="3212752"/>
            <a:chOff x="323850" y="2030215"/>
            <a:chExt cx="3876372" cy="3212752"/>
          </a:xfrm>
        </p:grpSpPr>
        <p:pic>
          <p:nvPicPr>
            <p:cNvPr id="8" name="Picture 7"/>
            <p:cNvPicPr>
              <a:picLocks noChangeAspect="1"/>
            </p:cNvPicPr>
            <p:nvPr/>
          </p:nvPicPr>
          <p:blipFill>
            <a:blip r:embed="rId3"/>
            <a:stretch>
              <a:fillRect/>
            </a:stretch>
          </p:blipFill>
          <p:spPr>
            <a:xfrm>
              <a:off x="323850" y="2708920"/>
              <a:ext cx="3876372" cy="2534047"/>
            </a:xfrm>
            <a:prstGeom prst="rect">
              <a:avLst/>
            </a:prstGeom>
          </p:spPr>
        </p:pic>
        <p:sp>
          <p:nvSpPr>
            <p:cNvPr id="10" name="Rectangle 9"/>
            <p:cNvSpPr/>
            <p:nvPr/>
          </p:nvSpPr>
          <p:spPr>
            <a:xfrm>
              <a:off x="1312173" y="2030215"/>
              <a:ext cx="1351652" cy="369332"/>
            </a:xfrm>
            <a:prstGeom prst="rect">
              <a:avLst/>
            </a:prstGeom>
          </p:spPr>
          <p:txBody>
            <a:bodyPr wrap="none">
              <a:spAutoFit/>
            </a:bodyPr>
            <a:lstStyle/>
            <a:p>
              <a:r>
                <a:rPr lang="en-US" dirty="0"/>
                <a:t>Soft search</a:t>
              </a:r>
            </a:p>
          </p:txBody>
        </p:sp>
      </p:grpSp>
      <p:grpSp>
        <p:nvGrpSpPr>
          <p:cNvPr id="14" name="Group 13"/>
          <p:cNvGrpSpPr/>
          <p:nvPr/>
        </p:nvGrpSpPr>
        <p:grpSpPr>
          <a:xfrm>
            <a:off x="363384" y="2005787"/>
            <a:ext cx="3318184" cy="3351251"/>
            <a:chOff x="5076056" y="1891716"/>
            <a:chExt cx="3318184" cy="3351251"/>
          </a:xfrm>
        </p:grpSpPr>
        <p:pic>
          <p:nvPicPr>
            <p:cNvPr id="9" name="Picture 8"/>
            <p:cNvPicPr>
              <a:picLocks noChangeAspect="1"/>
            </p:cNvPicPr>
            <p:nvPr/>
          </p:nvPicPr>
          <p:blipFill>
            <a:blip r:embed="rId4"/>
            <a:stretch>
              <a:fillRect/>
            </a:stretch>
          </p:blipFill>
          <p:spPr>
            <a:xfrm>
              <a:off x="5076056" y="2578472"/>
              <a:ext cx="3318184" cy="2664495"/>
            </a:xfrm>
            <a:prstGeom prst="rect">
              <a:avLst/>
            </a:prstGeom>
          </p:spPr>
        </p:pic>
        <p:sp>
          <p:nvSpPr>
            <p:cNvPr id="11" name="Rectangle 10"/>
            <p:cNvSpPr/>
            <p:nvPr/>
          </p:nvSpPr>
          <p:spPr>
            <a:xfrm>
              <a:off x="5220072" y="1891716"/>
              <a:ext cx="2839239" cy="646331"/>
            </a:xfrm>
            <a:prstGeom prst="rect">
              <a:avLst/>
            </a:prstGeom>
          </p:spPr>
          <p:txBody>
            <a:bodyPr wrap="none">
              <a:spAutoFit/>
            </a:bodyPr>
            <a:lstStyle/>
            <a:p>
              <a:pPr algn="ctr"/>
              <a:r>
                <a:rPr lang="en-US" dirty="0"/>
                <a:t>Hard search</a:t>
              </a:r>
            </a:p>
            <a:p>
              <a:pPr algn="ctr"/>
              <a:r>
                <a:rPr lang="en-US" dirty="0"/>
                <a:t> (search in a lookup table)</a:t>
              </a:r>
            </a:p>
          </p:txBody>
        </p:sp>
      </p:grpSp>
      <p:sp>
        <p:nvSpPr>
          <p:cNvPr id="12" name="Rectangle 11"/>
          <p:cNvSpPr/>
          <p:nvPr/>
        </p:nvSpPr>
        <p:spPr>
          <a:xfrm>
            <a:off x="144252" y="5589240"/>
            <a:ext cx="6264696" cy="369332"/>
          </a:xfrm>
          <a:prstGeom prst="rect">
            <a:avLst/>
          </a:prstGeom>
        </p:spPr>
        <p:txBody>
          <a:bodyPr wrap="square">
            <a:spAutoFit/>
          </a:bodyPr>
          <a:lstStyle/>
          <a:p>
            <a:r>
              <a:rPr lang="en-US" dirty="0">
                <a:solidFill>
                  <a:srgbClr val="0070C0"/>
                </a:solidFill>
              </a:rPr>
              <a:t>*Attention can be very powerful if the weights are learned!</a:t>
            </a:r>
          </a:p>
        </p:txBody>
      </p:sp>
    </p:spTree>
    <p:extLst>
      <p:ext uri="{BB962C8B-B14F-4D97-AF65-F5344CB8AC3E}">
        <p14:creationId xmlns:p14="http://schemas.microsoft.com/office/powerpoint/2010/main" val="34697269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Self-Attention (Example)</a:t>
            </a:r>
          </a:p>
        </p:txBody>
      </p:sp>
      <p:pic>
        <p:nvPicPr>
          <p:cNvPr id="7" name="Content Placeholder 6"/>
          <p:cNvPicPr>
            <a:picLocks noGrp="1" noChangeAspect="1"/>
          </p:cNvPicPr>
          <p:nvPr>
            <p:ph idx="1"/>
          </p:nvPr>
        </p:nvPicPr>
        <p:blipFill>
          <a:blip r:embed="rId3"/>
          <a:stretch>
            <a:fillRect/>
          </a:stretch>
        </p:blipFill>
        <p:spPr>
          <a:xfrm>
            <a:off x="971600" y="3419708"/>
            <a:ext cx="6381750" cy="1524000"/>
          </a:xfrm>
          <a:prstGeom prst="rect">
            <a:avLst/>
          </a:prstGeom>
        </p:spPr>
      </p:pic>
      <p:sp>
        <p:nvSpPr>
          <p:cNvPr id="4" name="Date Placeholder 3"/>
          <p:cNvSpPr>
            <a:spLocks noGrp="1"/>
          </p:cNvSpPr>
          <p:nvPr>
            <p:ph type="dt" sz="half" idx="10"/>
          </p:nvPr>
        </p:nvSpPr>
        <p:spPr/>
        <p:txBody>
          <a:bodyPr/>
          <a:lstStyle/>
          <a:p>
            <a:pPr>
              <a:defRPr/>
            </a:pPr>
            <a:fld id="{41EC21DF-EB37-4B42-8C13-F989E9C1BF4F}" type="datetime1">
              <a:rPr lang="fr-FR" smtClean="0"/>
              <a:pPr>
                <a:defRPr/>
              </a:pPr>
              <a:t>05/03/2024</a:t>
            </a:fld>
            <a:r>
              <a:rPr lang="fr-FR"/>
              <a:t> - </a:t>
            </a:r>
          </a:p>
        </p:txBody>
      </p:sp>
      <p:sp>
        <p:nvSpPr>
          <p:cNvPr id="5" name="Footer Placeholder 4"/>
          <p:cNvSpPr>
            <a:spLocks noGrp="1"/>
          </p:cNvSpPr>
          <p:nvPr>
            <p:ph type="ftr" sz="quarter" idx="11"/>
          </p:nvPr>
        </p:nvSpPr>
        <p:spPr/>
        <p:txBody>
          <a:bodyPr/>
          <a:lstStyle/>
          <a:p>
            <a:pPr>
              <a:defRPr/>
            </a:pPr>
            <a:r>
              <a:rPr lang="fr-FR"/>
              <a:t>EURECOM CM</a:t>
            </a:r>
          </a:p>
        </p:txBody>
      </p:sp>
      <p:sp>
        <p:nvSpPr>
          <p:cNvPr id="6" name="Slide Number Placeholder 5"/>
          <p:cNvSpPr>
            <a:spLocks noGrp="1"/>
          </p:cNvSpPr>
          <p:nvPr>
            <p:ph type="sldNum" sz="quarter" idx="12"/>
          </p:nvPr>
        </p:nvSpPr>
        <p:spPr/>
        <p:txBody>
          <a:bodyPr/>
          <a:lstStyle/>
          <a:p>
            <a:pPr>
              <a:defRPr/>
            </a:pPr>
            <a:r>
              <a:rPr lang="fr-FR" altLang="en-US"/>
              <a:t>- p </a:t>
            </a:r>
            <a:fld id="{8467945F-14A4-473D-815E-542A28A14452}" type="slidenum">
              <a:rPr lang="fr-FR" altLang="en-US" smtClean="0"/>
              <a:pPr>
                <a:defRPr/>
              </a:pPr>
              <a:t>54</a:t>
            </a:fld>
            <a:r>
              <a:rPr lang="fr-FR" altLang="en-US"/>
              <a:t> </a:t>
            </a:r>
          </a:p>
        </p:txBody>
      </p:sp>
      <p:sp>
        <p:nvSpPr>
          <p:cNvPr id="8" name="TextBox 7"/>
          <p:cNvSpPr txBox="1"/>
          <p:nvPr/>
        </p:nvSpPr>
        <p:spPr>
          <a:xfrm>
            <a:off x="1051625" y="5075892"/>
            <a:ext cx="6429965" cy="369332"/>
          </a:xfrm>
          <a:prstGeom prst="rect">
            <a:avLst/>
          </a:prstGeom>
          <a:noFill/>
        </p:spPr>
        <p:txBody>
          <a:bodyPr wrap="none" rtlCol="0">
            <a:spAutoFit/>
          </a:bodyPr>
          <a:lstStyle/>
          <a:p>
            <a:r>
              <a:rPr lang="en-US" dirty="0"/>
              <a:t>I       went      to          the     restaurant  to         eat         lunch</a:t>
            </a:r>
          </a:p>
        </p:txBody>
      </p:sp>
      <p:sp>
        <p:nvSpPr>
          <p:cNvPr id="9" name="Rectangle 8"/>
          <p:cNvSpPr/>
          <p:nvPr/>
        </p:nvSpPr>
        <p:spPr bwMode="auto">
          <a:xfrm>
            <a:off x="1115616" y="2699628"/>
            <a:ext cx="144016" cy="5760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Rectangle 11"/>
          <p:cNvSpPr/>
          <p:nvPr/>
        </p:nvSpPr>
        <p:spPr bwMode="auto">
          <a:xfrm>
            <a:off x="1835695" y="2420888"/>
            <a:ext cx="166539" cy="85480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Rectangle 12"/>
          <p:cNvSpPr/>
          <p:nvPr/>
        </p:nvSpPr>
        <p:spPr bwMode="auto">
          <a:xfrm>
            <a:off x="2555776" y="2996952"/>
            <a:ext cx="118656" cy="27874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Rectangle 13"/>
          <p:cNvSpPr/>
          <p:nvPr/>
        </p:nvSpPr>
        <p:spPr bwMode="auto">
          <a:xfrm>
            <a:off x="3424721" y="3068960"/>
            <a:ext cx="128682" cy="2067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Rectangle 14"/>
          <p:cNvSpPr/>
          <p:nvPr/>
        </p:nvSpPr>
        <p:spPr bwMode="auto">
          <a:xfrm>
            <a:off x="4367237" y="1772816"/>
            <a:ext cx="141179" cy="150287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Rectangle 15"/>
          <p:cNvSpPr/>
          <p:nvPr/>
        </p:nvSpPr>
        <p:spPr bwMode="auto">
          <a:xfrm>
            <a:off x="5148063" y="2996952"/>
            <a:ext cx="105793" cy="27874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Rectangle 16"/>
          <p:cNvSpPr/>
          <p:nvPr/>
        </p:nvSpPr>
        <p:spPr bwMode="auto">
          <a:xfrm>
            <a:off x="5948576" y="1556792"/>
            <a:ext cx="149691" cy="17189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Rectangle 17"/>
          <p:cNvSpPr/>
          <p:nvPr/>
        </p:nvSpPr>
        <p:spPr bwMode="auto">
          <a:xfrm>
            <a:off x="7020272" y="1124744"/>
            <a:ext cx="144016" cy="215094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TextBox 18"/>
          <p:cNvSpPr txBox="1"/>
          <p:nvPr/>
        </p:nvSpPr>
        <p:spPr>
          <a:xfrm>
            <a:off x="251520" y="1191647"/>
            <a:ext cx="2877711" cy="369332"/>
          </a:xfrm>
          <a:prstGeom prst="rect">
            <a:avLst/>
          </a:prstGeom>
          <a:noFill/>
        </p:spPr>
        <p:txBody>
          <a:bodyPr wrap="none" rtlCol="0">
            <a:spAutoFit/>
          </a:bodyPr>
          <a:lstStyle/>
          <a:p>
            <a:r>
              <a:rPr lang="en-US" dirty="0"/>
              <a:t>Attention value for “lunch”:</a:t>
            </a:r>
          </a:p>
        </p:txBody>
      </p:sp>
    </p:spTree>
    <p:extLst>
      <p:ext uri="{BB962C8B-B14F-4D97-AF65-F5344CB8AC3E}">
        <p14:creationId xmlns:p14="http://schemas.microsoft.com/office/powerpoint/2010/main" val="5270774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7504" y="1124744"/>
                <a:ext cx="9145712" cy="5111750"/>
              </a:xfrm>
            </p:spPr>
            <p:txBody>
              <a:bodyPr anchor="t"/>
              <a:lstStyle/>
              <a:p>
                <a:r>
                  <a:rPr lang="en-US" sz="2000" dirty="0"/>
                  <a:t>keys, queries, values from the same sequence:</a:t>
                </a:r>
              </a:p>
              <a:p>
                <a:pPr marL="574675" lvl="1" indent="-234950"/>
                <a:r>
                  <a:rPr lang="en-US" sz="1800" dirty="0"/>
                  <a:t>Let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oMath>
                </a14:m>
                <a:r>
                  <a:rPr lang="en-US" sz="1800" dirty="0"/>
                  <a:t>be a sequence of inputs in vocabulary </a:t>
                </a:r>
                <a14:m>
                  <m:oMath xmlns:m="http://schemas.openxmlformats.org/officeDocument/2006/math">
                    <m:r>
                      <a:rPr lang="en-US" sz="1800" b="0" i="1" smtClean="0">
                        <a:latin typeface="Cambria Math" panose="02040503050406030204" pitchFamily="18" charset="0"/>
                      </a:rPr>
                      <m:t>𝑉</m:t>
                    </m:r>
                  </m:oMath>
                </a14:m>
                <a:r>
                  <a:rPr lang="en-US" sz="1800" dirty="0"/>
                  <a:t>.</a:t>
                </a:r>
              </a:p>
              <a:p>
                <a:pPr marL="574675" lvl="1" indent="-234950"/>
                <a:r>
                  <a:rPr lang="en-US" sz="1800" dirty="0"/>
                  <a:t>For each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𝑖</m:t>
                        </m:r>
                      </m:sub>
                    </m:sSub>
                  </m:oMath>
                </a14:m>
                <a:r>
                  <a:rPr lang="en-US" sz="1800" dirty="0"/>
                  <a:t> , let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r>
                      <a:rPr lang="en-US" sz="1800" b="0" i="1" smtClean="0">
                        <a:latin typeface="Cambria Math" panose="02040503050406030204" pitchFamily="18" charset="0"/>
                      </a:rPr>
                      <m:t>𝐸</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oMath>
                </a14:m>
                <a:r>
                  <a:rPr lang="en-US" sz="1800" dirty="0"/>
                  <a:t>, where </a:t>
                </a:r>
                <a14:m>
                  <m:oMath xmlns:m="http://schemas.openxmlformats.org/officeDocument/2006/math">
                    <m:r>
                      <m:rPr>
                        <m:sty m:val="p"/>
                      </m:rPr>
                      <a:rPr lang="en-US" sz="1800" b="0" i="0" smtClean="0">
                        <a:latin typeface="Cambria Math" panose="02040503050406030204" pitchFamily="18" charset="0"/>
                      </a:rPr>
                      <m:t>E</m:t>
                    </m:r>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𝑅</m:t>
                        </m:r>
                      </m:e>
                      <m:sup>
                        <m:r>
                          <a:rPr lang="en-US" sz="1800" i="1">
                            <a:latin typeface="Cambria Math" panose="02040503050406030204" pitchFamily="18" charset="0"/>
                          </a:rPr>
                          <m:t>𝑑</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𝑉</m:t>
                            </m:r>
                          </m:e>
                        </m:d>
                      </m:sup>
                    </m:sSup>
                  </m:oMath>
                </a14:m>
                <a:r>
                  <a:rPr lang="en-US" sz="1800" dirty="0"/>
                  <a:t> is an embedding matrix.</a:t>
                </a:r>
              </a:p>
              <a:p>
                <a:pPr marL="339725" lvl="1" indent="0">
                  <a:lnSpc>
                    <a:spcPct val="150000"/>
                  </a:lnSpc>
                  <a:buNone/>
                </a:pPr>
                <a:r>
                  <a:rPr lang="en-US" sz="1800" dirty="0"/>
                  <a:t>1. Transform each input embedding with weight matrices </a:t>
                </a:r>
                <a14:m>
                  <m:oMath xmlns:m="http://schemas.openxmlformats.org/officeDocument/2006/math">
                    <m:r>
                      <a:rPr lang="en-US" sz="1800" i="1" dirty="0" smtClean="0">
                        <a:latin typeface="Cambria Math" panose="02040503050406030204" pitchFamily="18" charset="0"/>
                      </a:rPr>
                      <m:t>𝑄</m:t>
                    </m:r>
                    <m:r>
                      <a:rPr lang="en-US" sz="1800" i="1" dirty="0" smtClean="0">
                        <a:latin typeface="Cambria Math" panose="02040503050406030204" pitchFamily="18" charset="0"/>
                      </a:rPr>
                      <m:t>, </m:t>
                    </m:r>
                    <m:r>
                      <a:rPr lang="en-US" sz="1800" i="1" dirty="0" smtClean="0">
                        <a:latin typeface="Cambria Math" panose="02040503050406030204" pitchFamily="18" charset="0"/>
                      </a:rPr>
                      <m:t>𝐾</m:t>
                    </m:r>
                    <m:r>
                      <a:rPr lang="en-US" sz="1800" i="1" dirty="0" smtClean="0">
                        <a:latin typeface="Cambria Math" panose="02040503050406030204" pitchFamily="18" charset="0"/>
                      </a:rPr>
                      <m:t>, </m:t>
                    </m:r>
                    <m:r>
                      <a:rPr lang="en-US" sz="1800" i="1" dirty="0" smtClean="0">
                        <a:latin typeface="Cambria Math" panose="02040503050406030204" pitchFamily="18" charset="0"/>
                      </a:rPr>
                      <m:t>𝑉</m:t>
                    </m:r>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𝑅</m:t>
                        </m:r>
                      </m:e>
                      <m:sup>
                        <m:r>
                          <a:rPr lang="en-US" sz="1800" b="0" i="1" dirty="0" smtClean="0">
                            <a:latin typeface="Cambria Math" panose="02040503050406030204" pitchFamily="18" charset="0"/>
                          </a:rPr>
                          <m:t>𝑑</m:t>
                        </m:r>
                        <m:r>
                          <a:rPr lang="en-US" sz="1800" b="0" i="1" dirty="0" smtClean="0">
                            <a:latin typeface="Cambria Math" panose="02040503050406030204" pitchFamily="18" charset="0"/>
                          </a:rPr>
                          <m:t>×</m:t>
                        </m:r>
                        <m:r>
                          <a:rPr lang="en-US" sz="1800" b="0" i="1" dirty="0" smtClean="0">
                            <a:latin typeface="Cambria Math" panose="02040503050406030204" pitchFamily="18" charset="0"/>
                          </a:rPr>
                          <m:t>𝑑</m:t>
                        </m:r>
                      </m:sup>
                    </m:sSup>
                  </m:oMath>
                </a14:m>
                <a:endParaRPr lang="en-US" sz="1800" b="0" dirty="0"/>
              </a:p>
              <a:p>
                <a:pPr marL="339725" lvl="1" indent="0" algn="ctr">
                  <a:lnSpc>
                    <a:spcPct val="200000"/>
                  </a:lnSpc>
                  <a:buNone/>
                </a:pPr>
                <a14:m>
                  <m:oMath xmlns:m="http://schemas.openxmlformats.org/officeDocument/2006/math">
                    <m:sSub>
                      <m:sSubPr>
                        <m:ctrlPr>
                          <a:rPr lang="en-US" sz="1800" b="1" i="1" smtClean="0">
                            <a:solidFill>
                              <a:srgbClr val="FF6699"/>
                            </a:solidFill>
                            <a:latin typeface="Cambria Math" panose="02040503050406030204" pitchFamily="18" charset="0"/>
                          </a:rPr>
                        </m:ctrlPr>
                      </m:sSubPr>
                      <m:e>
                        <m:r>
                          <a:rPr lang="en-US" sz="1800" b="1" i="1" smtClean="0">
                            <a:solidFill>
                              <a:srgbClr val="FF6699"/>
                            </a:solidFill>
                            <a:latin typeface="Cambria Math" panose="02040503050406030204" pitchFamily="18" charset="0"/>
                          </a:rPr>
                          <m:t>𝒒</m:t>
                        </m:r>
                      </m:e>
                      <m:sub>
                        <m:r>
                          <a:rPr lang="en-US" sz="1800" b="1" i="1" smtClean="0">
                            <a:solidFill>
                              <a:srgbClr val="FF6699"/>
                            </a:solidFill>
                            <a:latin typeface="Cambria Math" panose="02040503050406030204" pitchFamily="18" charset="0"/>
                          </a:rPr>
                          <m:t>𝒊</m:t>
                        </m:r>
                      </m:sub>
                    </m:sSub>
                    <m:r>
                      <a:rPr lang="en-US" sz="1800" b="1"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oMath>
                </a14:m>
                <a:r>
                  <a:rPr lang="en-US" sz="1800" dirty="0"/>
                  <a:t> (</a:t>
                </a:r>
                <a:r>
                  <a:rPr lang="en-US" sz="1800" dirty="0">
                    <a:solidFill>
                      <a:srgbClr val="FF6699"/>
                    </a:solidFill>
                  </a:rPr>
                  <a:t>queries</a:t>
                </a:r>
                <a:r>
                  <a:rPr lang="en-US" sz="1800" dirty="0"/>
                  <a:t>)</a:t>
                </a:r>
                <a:r>
                  <a:rPr lang="en-US" sz="1800" b="1" dirty="0"/>
                  <a:t>	</a:t>
                </a:r>
                <a14:m>
                  <m:oMath xmlns:m="http://schemas.openxmlformats.org/officeDocument/2006/math">
                    <m:sSub>
                      <m:sSubPr>
                        <m:ctrlPr>
                          <a:rPr lang="en-US" sz="1800" b="1" i="1" smtClean="0">
                            <a:solidFill>
                              <a:srgbClr val="FFC000"/>
                            </a:solidFill>
                            <a:latin typeface="Cambria Math" panose="02040503050406030204" pitchFamily="18" charset="0"/>
                          </a:rPr>
                        </m:ctrlPr>
                      </m:sSubPr>
                      <m:e>
                        <m:r>
                          <a:rPr lang="en-US" sz="1800" b="1" i="1" smtClean="0">
                            <a:solidFill>
                              <a:srgbClr val="FFC000"/>
                            </a:solidFill>
                            <a:latin typeface="Cambria Math" panose="02040503050406030204" pitchFamily="18" charset="0"/>
                          </a:rPr>
                          <m:t>𝒌</m:t>
                        </m:r>
                      </m:e>
                      <m:sub>
                        <m:r>
                          <a:rPr lang="en-US" sz="1800" b="1" i="1">
                            <a:solidFill>
                              <a:srgbClr val="FFC000"/>
                            </a:solidFill>
                            <a:latin typeface="Cambria Math" panose="02040503050406030204" pitchFamily="18" charset="0"/>
                          </a:rPr>
                          <m:t>𝒊</m:t>
                        </m:r>
                      </m:sub>
                    </m:sSub>
                    <m:r>
                      <a:rPr lang="en-US" sz="1800" b="1" i="1">
                        <a:latin typeface="Cambria Math" panose="02040503050406030204" pitchFamily="18" charset="0"/>
                      </a:rPr>
                      <m:t>=</m:t>
                    </m:r>
                    <m:r>
                      <a:rPr lang="en-US" sz="1800" b="0" i="1" smtClean="0">
                        <a:latin typeface="Cambria Math" panose="02040503050406030204" pitchFamily="18" charset="0"/>
                      </a:rPr>
                      <m:t>𝐾</m:t>
                    </m:r>
                    <m:r>
                      <a:rPr lang="en-US" sz="1800" i="1">
                        <a:latin typeface="Cambria Math" panose="02040503050406030204" pitchFamily="18" charset="0"/>
                      </a:rPr>
                      <m:t> </m:t>
                    </m:r>
                    <m:sSub>
                      <m:sSubPr>
                        <m:ctrlPr>
                          <a:rPr lang="en-US" sz="1800" b="1" i="1">
                            <a:latin typeface="Cambria Math" panose="02040503050406030204" pitchFamily="18" charset="0"/>
                          </a:rPr>
                        </m:ctrlPr>
                      </m:sSubPr>
                      <m:e>
                        <m:r>
                          <a:rPr lang="en-US" sz="1800" b="1" i="1">
                            <a:latin typeface="Cambria Math" panose="02040503050406030204" pitchFamily="18" charset="0"/>
                          </a:rPr>
                          <m:t>𝒙</m:t>
                        </m:r>
                      </m:e>
                      <m:sub>
                        <m:r>
                          <a:rPr lang="en-US" sz="1800" b="1" i="1">
                            <a:latin typeface="Cambria Math" panose="02040503050406030204" pitchFamily="18" charset="0"/>
                          </a:rPr>
                          <m:t>𝒊</m:t>
                        </m:r>
                      </m:sub>
                    </m:sSub>
                  </m:oMath>
                </a14:m>
                <a:r>
                  <a:rPr lang="en-US" sz="1800" b="1" dirty="0"/>
                  <a:t> </a:t>
                </a:r>
                <a:r>
                  <a:rPr lang="en-US" sz="1800" dirty="0"/>
                  <a:t>(</a:t>
                </a:r>
                <a:r>
                  <a:rPr lang="en-US" sz="1800" dirty="0">
                    <a:solidFill>
                      <a:srgbClr val="FFC000"/>
                    </a:solidFill>
                  </a:rPr>
                  <a:t>keys</a:t>
                </a:r>
                <a:r>
                  <a:rPr lang="en-US" sz="1800" dirty="0"/>
                  <a:t>)</a:t>
                </a:r>
                <a:r>
                  <a:rPr lang="en-US" sz="1800" b="1" dirty="0"/>
                  <a:t>	     </a:t>
                </a:r>
                <a14:m>
                  <m:oMath xmlns:m="http://schemas.openxmlformats.org/officeDocument/2006/math">
                    <m:sSub>
                      <m:sSubPr>
                        <m:ctrlPr>
                          <a:rPr lang="en-US" sz="1800" b="1" i="1" smtClean="0">
                            <a:solidFill>
                              <a:srgbClr val="00B0F0"/>
                            </a:solidFill>
                            <a:latin typeface="Cambria Math" panose="02040503050406030204" pitchFamily="18" charset="0"/>
                          </a:rPr>
                        </m:ctrlPr>
                      </m:sSubPr>
                      <m:e>
                        <m:r>
                          <a:rPr lang="en-US" sz="1800" b="1" i="1" smtClean="0">
                            <a:solidFill>
                              <a:srgbClr val="00B0F0"/>
                            </a:solidFill>
                            <a:latin typeface="Cambria Math" panose="02040503050406030204" pitchFamily="18" charset="0"/>
                          </a:rPr>
                          <m:t>𝒗</m:t>
                        </m:r>
                      </m:e>
                      <m:sub>
                        <m:r>
                          <a:rPr lang="en-US" sz="1800" b="1" i="1">
                            <a:solidFill>
                              <a:srgbClr val="00B0F0"/>
                            </a:solidFill>
                            <a:latin typeface="Cambria Math" panose="02040503050406030204" pitchFamily="18" charset="0"/>
                          </a:rPr>
                          <m:t>𝒊</m:t>
                        </m:r>
                      </m:sub>
                    </m:sSub>
                    <m:r>
                      <a:rPr lang="en-US" sz="1800" b="1" i="1">
                        <a:latin typeface="Cambria Math" panose="02040503050406030204" pitchFamily="18" charset="0"/>
                      </a:rPr>
                      <m:t>=</m:t>
                    </m:r>
                    <m:r>
                      <a:rPr lang="en-US" sz="1800" b="0" i="1" smtClean="0">
                        <a:latin typeface="Cambria Math" panose="02040503050406030204" pitchFamily="18" charset="0"/>
                      </a:rPr>
                      <m:t>𝑉</m:t>
                    </m:r>
                    <m:r>
                      <a:rPr lang="en-US" sz="1800" i="1">
                        <a:latin typeface="Cambria Math" panose="02040503050406030204" pitchFamily="18" charset="0"/>
                      </a:rPr>
                      <m:t> </m:t>
                    </m:r>
                    <m:sSub>
                      <m:sSubPr>
                        <m:ctrlPr>
                          <a:rPr lang="en-US" sz="1800" b="1" i="1">
                            <a:latin typeface="Cambria Math" panose="02040503050406030204" pitchFamily="18" charset="0"/>
                          </a:rPr>
                        </m:ctrlPr>
                      </m:sSubPr>
                      <m:e>
                        <m:r>
                          <a:rPr lang="en-US" sz="1800" b="1" i="1">
                            <a:latin typeface="Cambria Math" panose="02040503050406030204" pitchFamily="18" charset="0"/>
                          </a:rPr>
                          <m:t>𝒙</m:t>
                        </m:r>
                      </m:e>
                      <m:sub>
                        <m:r>
                          <a:rPr lang="en-US" sz="1800" b="1" i="1">
                            <a:latin typeface="Cambria Math" panose="02040503050406030204" pitchFamily="18" charset="0"/>
                          </a:rPr>
                          <m:t>𝒊</m:t>
                        </m:r>
                      </m:sub>
                    </m:sSub>
                  </m:oMath>
                </a14:m>
                <a:r>
                  <a:rPr lang="en-US" sz="1800" dirty="0"/>
                  <a:t> (</a:t>
                </a:r>
                <a:r>
                  <a:rPr lang="en-US" sz="1800" dirty="0">
                    <a:solidFill>
                      <a:srgbClr val="00B0F0"/>
                    </a:solidFill>
                  </a:rPr>
                  <a:t>values</a:t>
                </a:r>
                <a:r>
                  <a:rPr lang="en-US" sz="1800" dirty="0"/>
                  <a:t>)</a:t>
                </a:r>
                <a:endParaRPr lang="en-US" sz="1800" b="1" dirty="0"/>
              </a:p>
              <a:p>
                <a:pPr marL="339725" lvl="1" indent="0">
                  <a:lnSpc>
                    <a:spcPct val="150000"/>
                  </a:lnSpc>
                  <a:buNone/>
                </a:pPr>
                <a:r>
                  <a:rPr lang="en-US" sz="1800" dirty="0"/>
                  <a:t>2.</a:t>
                </a:r>
                <a:r>
                  <a:rPr lang="en-US" sz="1800" b="1" dirty="0"/>
                  <a:t> </a:t>
                </a:r>
                <a:r>
                  <a:rPr lang="en-US" sz="1800" dirty="0"/>
                  <a:t>Compute pairwise similarities between keys and queries; normalize with </a:t>
                </a:r>
                <a:r>
                  <a:rPr lang="en-US" sz="1800" dirty="0" err="1"/>
                  <a:t>softmax</a:t>
                </a:r>
                <a:endParaRPr lang="en-US" sz="1800" dirty="0"/>
              </a:p>
              <a:p>
                <a:pPr marL="339725" lvl="1" indent="0" algn="ctr">
                  <a:lnSpc>
                    <a:spcPct val="150000"/>
                  </a:lnSpc>
                  <a:buNone/>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m:t>
                    </m:r>
                    <m:sSubSup>
                      <m:sSubSupPr>
                        <m:ctrlPr>
                          <a:rPr lang="en-US" sz="1800" b="1" i="1" smtClean="0">
                            <a:latin typeface="Cambria Math" panose="02040503050406030204" pitchFamily="18" charset="0"/>
                          </a:rPr>
                        </m:ctrlPr>
                      </m:sSubSupPr>
                      <m:e>
                        <m:r>
                          <a:rPr lang="en-US" sz="1800" b="1" i="1" smtClean="0">
                            <a:solidFill>
                              <a:srgbClr val="FF6699"/>
                            </a:solidFill>
                            <a:latin typeface="Cambria Math" panose="02040503050406030204" pitchFamily="18" charset="0"/>
                          </a:rPr>
                          <m:t>𝒒</m:t>
                        </m:r>
                      </m:e>
                      <m:sub>
                        <m:r>
                          <a:rPr lang="en-US" sz="1800" b="1" i="1" smtClean="0">
                            <a:latin typeface="Cambria Math" panose="02040503050406030204" pitchFamily="18" charset="0"/>
                          </a:rPr>
                          <m:t>𝒊</m:t>
                        </m:r>
                      </m:sub>
                      <m:sup>
                        <m:r>
                          <a:rPr lang="en-US" sz="1800" b="0" i="1" smtClean="0">
                            <a:latin typeface="Cambria Math" panose="02040503050406030204" pitchFamily="18" charset="0"/>
                          </a:rPr>
                          <m:t>𝑇</m:t>
                        </m:r>
                      </m:sup>
                    </m:sSubSup>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𝒌</m:t>
                        </m:r>
                      </m:e>
                      <m:sub>
                        <m:r>
                          <a:rPr lang="en-US" sz="1800" b="1" i="1" smtClean="0">
                            <a:latin typeface="Cambria Math" panose="02040503050406030204" pitchFamily="18" charset="0"/>
                          </a:rPr>
                          <m:t>𝒋</m:t>
                        </m:r>
                      </m:sub>
                    </m:sSub>
                  </m:oMath>
                </a14:m>
                <a:r>
                  <a:rPr lang="en-US" sz="1800" dirty="0"/>
                  <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exp</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𝑖𝑗</m:t>
                                    </m:r>
                                  </m:sub>
                                </m:sSub>
                              </m:e>
                            </m:d>
                          </m:e>
                        </m:func>
                      </m:num>
                      <m:den>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𝑗</m:t>
                            </m:r>
                            <m:r>
                              <a:rPr lang="en-US" sz="1800" b="0" i="1" smtClean="0">
                                <a:latin typeface="Cambria Math" panose="02040503050406030204" pitchFamily="18" charset="0"/>
                              </a:rPr>
                              <m:t>′</m:t>
                            </m:r>
                          </m:sub>
                          <m:sup/>
                          <m:e>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exp</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𝑒</m:t>
                                        </m:r>
                                      </m:e>
                                      <m:sub>
                                        <m:r>
                                          <a:rPr lang="en-US" sz="1800" i="1">
                                            <a:latin typeface="Cambria Math" panose="02040503050406030204" pitchFamily="18" charset="0"/>
                                          </a:rPr>
                                          <m:t>𝑖</m:t>
                                        </m:r>
                                        <m:r>
                                          <a:rPr lang="en-US" sz="1800" b="0" i="1" smtClean="0">
                                            <a:latin typeface="Cambria Math" panose="02040503050406030204" pitchFamily="18" charset="0"/>
                                          </a:rPr>
                                          <m:t>𝑗</m:t>
                                        </m:r>
                                        <m:r>
                                          <a:rPr lang="en-US" sz="1800" b="0" i="1" smtClean="0">
                                            <a:latin typeface="Cambria Math" panose="02040503050406030204" pitchFamily="18" charset="0"/>
                                          </a:rPr>
                                          <m:t>′</m:t>
                                        </m:r>
                                      </m:sub>
                                    </m:sSub>
                                  </m:e>
                                </m:d>
                              </m:e>
                            </m:func>
                          </m:e>
                        </m:nary>
                      </m:den>
                    </m:f>
                  </m:oMath>
                </a14:m>
                <a:endParaRPr lang="en-US" sz="1800" dirty="0"/>
              </a:p>
              <a:p>
                <a:pPr marL="339725" lvl="1" indent="0">
                  <a:lnSpc>
                    <a:spcPct val="150000"/>
                  </a:lnSpc>
                  <a:buNone/>
                </a:pPr>
                <a:r>
                  <a:rPr lang="en-US" sz="1800" dirty="0"/>
                  <a:t>3. Compute output for each input as weighted sum of values</a:t>
                </a:r>
              </a:p>
              <a:p>
                <a:pPr marL="339725" lvl="1" indent="0" algn="ctr">
                  <a:lnSpc>
                    <a:spcPct val="150000"/>
                  </a:lnSpc>
                  <a:buNone/>
                </a:pP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𝒐</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𝑗</m:t>
                        </m:r>
                      </m:sub>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𝑖𝑗</m:t>
                            </m:r>
                          </m:sub>
                        </m:sSub>
                        <m:sSub>
                          <m:sSubPr>
                            <m:ctrlPr>
                              <a:rPr lang="en-US" sz="1800" b="1" i="1" smtClean="0">
                                <a:solidFill>
                                  <a:srgbClr val="00B0F0"/>
                                </a:solidFill>
                                <a:latin typeface="Cambria Math" panose="02040503050406030204" pitchFamily="18" charset="0"/>
                              </a:rPr>
                            </m:ctrlPr>
                          </m:sSubPr>
                          <m:e>
                            <m:r>
                              <a:rPr lang="en-US" sz="1800" b="1" i="1" smtClean="0">
                                <a:solidFill>
                                  <a:srgbClr val="00B0F0"/>
                                </a:solidFill>
                                <a:latin typeface="Cambria Math" panose="02040503050406030204" pitchFamily="18" charset="0"/>
                              </a:rPr>
                              <m:t>𝒗</m:t>
                            </m:r>
                          </m:e>
                          <m:sub>
                            <m:r>
                              <a:rPr lang="en-US" sz="1800" b="1" i="1" smtClean="0">
                                <a:solidFill>
                                  <a:srgbClr val="00B0F0"/>
                                </a:solidFill>
                                <a:latin typeface="Cambria Math" panose="02040503050406030204" pitchFamily="18" charset="0"/>
                              </a:rPr>
                              <m:t>𝒊</m:t>
                            </m:r>
                          </m:sub>
                        </m:sSub>
                      </m:e>
                    </m:nary>
                  </m:oMath>
                </a14:m>
                <a:r>
                  <a:rPr lang="en-US" sz="1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7504" y="1124744"/>
                <a:ext cx="9145712" cy="5111750"/>
              </a:xfrm>
              <a:blipFill>
                <a:blip r:embed="rId2"/>
                <a:stretch>
                  <a:fillRect l="-600" t="-597" b="-47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41EC21DF-EB37-4B42-8C13-F989E9C1BF4F}" type="datetime1">
              <a:rPr lang="fr-FR" smtClean="0"/>
              <a:pPr>
                <a:defRPr/>
              </a:pPr>
              <a:t>05/03/2024</a:t>
            </a:fld>
            <a:r>
              <a:rPr lang="fr-FR"/>
              <a:t> - </a:t>
            </a:r>
          </a:p>
        </p:txBody>
      </p:sp>
      <p:sp>
        <p:nvSpPr>
          <p:cNvPr id="5" name="Footer Placeholder 4"/>
          <p:cNvSpPr>
            <a:spLocks noGrp="1"/>
          </p:cNvSpPr>
          <p:nvPr>
            <p:ph type="ftr" sz="quarter" idx="11"/>
          </p:nvPr>
        </p:nvSpPr>
        <p:spPr/>
        <p:txBody>
          <a:bodyPr/>
          <a:lstStyle/>
          <a:p>
            <a:pPr>
              <a:defRPr/>
            </a:pPr>
            <a:r>
              <a:rPr lang="fr-FR"/>
              <a:t>EURECOM CM</a:t>
            </a:r>
          </a:p>
        </p:txBody>
      </p:sp>
      <p:sp>
        <p:nvSpPr>
          <p:cNvPr id="6" name="Slide Number Placeholder 5"/>
          <p:cNvSpPr>
            <a:spLocks noGrp="1"/>
          </p:cNvSpPr>
          <p:nvPr>
            <p:ph type="sldNum" sz="quarter" idx="12"/>
          </p:nvPr>
        </p:nvSpPr>
        <p:spPr/>
        <p:txBody>
          <a:bodyPr/>
          <a:lstStyle/>
          <a:p>
            <a:pPr>
              <a:defRPr/>
            </a:pPr>
            <a:r>
              <a:rPr lang="fr-FR" altLang="en-US"/>
              <a:t>- p </a:t>
            </a:r>
            <a:fld id="{8467945F-14A4-473D-815E-542A28A14452}" type="slidenum">
              <a:rPr lang="fr-FR" altLang="en-US" smtClean="0"/>
              <a:pPr>
                <a:defRPr/>
              </a:pPr>
              <a:t>55</a:t>
            </a:fld>
            <a:r>
              <a:rPr lang="fr-FR" altLang="en-US"/>
              <a:t> </a:t>
            </a:r>
          </a:p>
        </p:txBody>
      </p:sp>
      <p:pic>
        <p:nvPicPr>
          <p:cNvPr id="7" name="Picture 6"/>
          <p:cNvPicPr>
            <a:picLocks noChangeAspect="1"/>
          </p:cNvPicPr>
          <p:nvPr/>
        </p:nvPicPr>
        <p:blipFill>
          <a:blip r:embed="rId3"/>
          <a:stretch>
            <a:fillRect/>
          </a:stretch>
        </p:blipFill>
        <p:spPr>
          <a:xfrm>
            <a:off x="8316416" y="1196752"/>
            <a:ext cx="676275" cy="1533525"/>
          </a:xfrm>
          <a:prstGeom prst="rect">
            <a:avLst/>
          </a:prstGeom>
        </p:spPr>
      </p:pic>
    </p:spTree>
    <p:extLst>
      <p:ext uri="{BB962C8B-B14F-4D97-AF65-F5344CB8AC3E}">
        <p14:creationId xmlns:p14="http://schemas.microsoft.com/office/powerpoint/2010/main" val="17313129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Self-Attention</a:t>
            </a:r>
          </a:p>
        </p:txBody>
      </p:sp>
      <p:sp>
        <p:nvSpPr>
          <p:cNvPr id="3" name="Content Placeholder 2"/>
          <p:cNvSpPr>
            <a:spLocks noGrp="1"/>
          </p:cNvSpPr>
          <p:nvPr>
            <p:ph idx="1"/>
          </p:nvPr>
        </p:nvSpPr>
        <p:spPr>
          <a:xfrm>
            <a:off x="250825" y="1125538"/>
            <a:ext cx="8642350" cy="834944"/>
          </a:xfrm>
        </p:spPr>
        <p:txBody>
          <a:bodyPr anchor="t"/>
          <a:lstStyle/>
          <a:p>
            <a:r>
              <a:rPr lang="en-US" dirty="0"/>
              <a:t>Issues:</a:t>
            </a:r>
          </a:p>
          <a:p>
            <a:endParaRPr lang="en-US" dirty="0"/>
          </a:p>
        </p:txBody>
      </p:sp>
      <p:sp>
        <p:nvSpPr>
          <p:cNvPr id="4" name="Date Placeholder 3"/>
          <p:cNvSpPr>
            <a:spLocks noGrp="1"/>
          </p:cNvSpPr>
          <p:nvPr>
            <p:ph type="dt" sz="half" idx="10"/>
          </p:nvPr>
        </p:nvSpPr>
        <p:spPr/>
        <p:txBody>
          <a:bodyPr/>
          <a:lstStyle/>
          <a:p>
            <a:pPr>
              <a:defRPr/>
            </a:pPr>
            <a:fld id="{41EC21DF-EB37-4B42-8C13-F989E9C1BF4F}" type="datetime1">
              <a:rPr lang="fr-FR" smtClean="0"/>
              <a:pPr>
                <a:defRPr/>
              </a:pPr>
              <a:t>05/03/2024</a:t>
            </a:fld>
            <a:r>
              <a:rPr lang="fr-FR"/>
              <a:t> - </a:t>
            </a:r>
          </a:p>
        </p:txBody>
      </p:sp>
      <p:sp>
        <p:nvSpPr>
          <p:cNvPr id="5" name="Footer Placeholder 4"/>
          <p:cNvSpPr>
            <a:spLocks noGrp="1"/>
          </p:cNvSpPr>
          <p:nvPr>
            <p:ph type="ftr" sz="quarter" idx="11"/>
          </p:nvPr>
        </p:nvSpPr>
        <p:spPr/>
        <p:txBody>
          <a:bodyPr/>
          <a:lstStyle/>
          <a:p>
            <a:pPr>
              <a:defRPr/>
            </a:pPr>
            <a:r>
              <a:rPr lang="fr-FR"/>
              <a:t>EURECOM CM</a:t>
            </a:r>
          </a:p>
        </p:txBody>
      </p:sp>
      <p:sp>
        <p:nvSpPr>
          <p:cNvPr id="6" name="Slide Number Placeholder 5"/>
          <p:cNvSpPr>
            <a:spLocks noGrp="1"/>
          </p:cNvSpPr>
          <p:nvPr>
            <p:ph type="sldNum" sz="quarter" idx="12"/>
          </p:nvPr>
        </p:nvSpPr>
        <p:spPr/>
        <p:txBody>
          <a:bodyPr/>
          <a:lstStyle/>
          <a:p>
            <a:pPr>
              <a:defRPr/>
            </a:pPr>
            <a:r>
              <a:rPr lang="fr-FR" altLang="en-US"/>
              <a:t>- p </a:t>
            </a:r>
            <a:fld id="{8467945F-14A4-473D-815E-542A28A14452}" type="slidenum">
              <a:rPr lang="fr-FR" altLang="en-US" smtClean="0"/>
              <a:pPr>
                <a:defRPr/>
              </a:pPr>
              <a:t>56</a:t>
            </a:fld>
            <a:r>
              <a:rPr lang="fr-FR" altLang="en-US"/>
              <a:t> </a:t>
            </a:r>
          </a:p>
        </p:txBody>
      </p:sp>
      <p:sp>
        <p:nvSpPr>
          <p:cNvPr id="7" name="Rectangle 6"/>
          <p:cNvSpPr/>
          <p:nvPr/>
        </p:nvSpPr>
        <p:spPr>
          <a:xfrm>
            <a:off x="303229" y="1929391"/>
            <a:ext cx="2198038" cy="369332"/>
          </a:xfrm>
          <a:prstGeom prst="rect">
            <a:avLst/>
          </a:prstGeom>
        </p:spPr>
        <p:txBody>
          <a:bodyPr wrap="none">
            <a:spAutoFit/>
          </a:bodyPr>
          <a:lstStyle/>
          <a:p>
            <a:r>
              <a:rPr lang="en-US" b="1" dirty="0"/>
              <a:t>No notion of order</a:t>
            </a:r>
          </a:p>
        </p:txBody>
      </p:sp>
      <p:sp>
        <p:nvSpPr>
          <p:cNvPr id="8" name="Rectangle 7"/>
          <p:cNvSpPr/>
          <p:nvPr/>
        </p:nvSpPr>
        <p:spPr>
          <a:xfrm>
            <a:off x="3419872" y="1916832"/>
            <a:ext cx="2056973" cy="369332"/>
          </a:xfrm>
          <a:prstGeom prst="rect">
            <a:avLst/>
          </a:prstGeom>
        </p:spPr>
        <p:txBody>
          <a:bodyPr wrap="none">
            <a:spAutoFit/>
          </a:bodyPr>
          <a:lstStyle/>
          <a:p>
            <a:r>
              <a:rPr lang="en-US" b="1" dirty="0"/>
              <a:t>No nonlinearities</a:t>
            </a:r>
          </a:p>
        </p:txBody>
      </p:sp>
      <p:sp>
        <p:nvSpPr>
          <p:cNvPr id="9" name="Rectangle 8"/>
          <p:cNvSpPr/>
          <p:nvPr/>
        </p:nvSpPr>
        <p:spPr>
          <a:xfrm>
            <a:off x="6804248" y="1916832"/>
            <a:ext cx="1697901" cy="369332"/>
          </a:xfrm>
          <a:prstGeom prst="rect">
            <a:avLst/>
          </a:prstGeom>
        </p:spPr>
        <p:txBody>
          <a:bodyPr wrap="none">
            <a:spAutoFit/>
          </a:bodyPr>
          <a:lstStyle/>
          <a:p>
            <a:r>
              <a:rPr lang="en-US" b="1" dirty="0"/>
              <a:t>Non-causality</a:t>
            </a:r>
          </a:p>
        </p:txBody>
      </p:sp>
      <p:sp>
        <p:nvSpPr>
          <p:cNvPr id="10" name="Rectangle 9"/>
          <p:cNvSpPr/>
          <p:nvPr/>
        </p:nvSpPr>
        <p:spPr>
          <a:xfrm>
            <a:off x="179512" y="2586060"/>
            <a:ext cx="2659623" cy="523220"/>
          </a:xfrm>
          <a:prstGeom prst="rect">
            <a:avLst/>
          </a:prstGeom>
        </p:spPr>
        <p:txBody>
          <a:bodyPr wrap="square">
            <a:spAutoFit/>
          </a:bodyPr>
          <a:lstStyle/>
          <a:p>
            <a:pPr algn="ctr"/>
            <a:r>
              <a:rPr lang="en-US" sz="1400" dirty="0"/>
              <a:t>Add position representations to the inputs</a:t>
            </a:r>
          </a:p>
        </p:txBody>
      </p:sp>
      <mc:AlternateContent xmlns:mc="http://schemas.openxmlformats.org/markup-compatibility/2006" xmlns:a14="http://schemas.microsoft.com/office/drawing/2010/main">
        <mc:Choice Requires="a14">
          <p:sp>
            <p:nvSpPr>
              <p:cNvPr id="11" name="TextBox 10"/>
              <p:cNvSpPr txBox="1"/>
              <p:nvPr/>
            </p:nvSpPr>
            <p:spPr>
              <a:xfrm>
                <a:off x="857895" y="3387071"/>
                <a:ext cx="12661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rPr>
                            <m:t>𝒊</m:t>
                          </m:r>
                        </m:sub>
                      </m:sSub>
                    </m:oMath>
                  </m:oMathPara>
                </a14:m>
                <a:endParaRPr lang="en-US"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857895" y="3387071"/>
                <a:ext cx="1266180" cy="276999"/>
              </a:xfrm>
              <a:prstGeom prst="rect">
                <a:avLst/>
              </a:prstGeom>
              <a:blipFill>
                <a:blip r:embed="rId2"/>
                <a:stretch>
                  <a:fillRect l="-2415" t="-8889" r="-1932"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77848" y="3740734"/>
                <a:ext cx="2416046" cy="1354538"/>
              </a:xfrm>
              <a:prstGeom prst="rect">
                <a:avLst/>
              </a:prstGeom>
            </p:spPr>
            <p:txBody>
              <a:bodyPr wrap="none">
                <a:spAutoFit/>
              </a:bodyPr>
              <a:lstStyle/>
              <a:p>
                <a:pPr algn="ctr">
                  <a:lnSpc>
                    <a:spcPct val="150000"/>
                  </a:lnSpc>
                </a:pPr>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𝒑</m:t>
                        </m:r>
                      </m:e>
                      <m:sub>
                        <m:r>
                          <a:rPr lang="en-US" b="1" i="1">
                            <a:latin typeface="Cambria Math" panose="02040503050406030204" pitchFamily="18" charset="0"/>
                          </a:rPr>
                          <m:t>𝒊</m:t>
                        </m:r>
                      </m:sub>
                    </m:sSub>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𝑹</m:t>
                        </m:r>
                      </m:e>
                      <m:sup>
                        <m:r>
                          <a:rPr lang="en-US" b="1" i="1" smtClean="0">
                            <a:latin typeface="Cambria Math" panose="02040503050406030204" pitchFamily="18" charset="0"/>
                          </a:rPr>
                          <m:t>𝒅</m:t>
                        </m:r>
                      </m:sup>
                    </m:sSup>
                  </m:oMath>
                </a14:m>
                <a:r>
                  <a:rPr lang="en-US" dirty="0"/>
                  <a:t> </a:t>
                </a:r>
              </a:p>
              <a:p>
                <a:pPr algn="ctr">
                  <a:lnSpc>
                    <a:spcPct val="150000"/>
                  </a:lnSpc>
                </a:pPr>
                <a:r>
                  <a:rPr lang="en-US" dirty="0"/>
                  <a:t>(position vectors)</a:t>
                </a:r>
              </a:p>
              <a:p>
                <a:pPr algn="ctr">
                  <a:lnSpc>
                    <a:spcPct val="150000"/>
                  </a:lnSpc>
                </a:pPr>
                <a:r>
                  <a:rPr lang="en-US" dirty="0">
                    <a:solidFill>
                      <a:srgbClr val="FF0000"/>
                    </a:solidFill>
                  </a:rPr>
                  <a:t>Usually to be learned </a:t>
                </a:r>
              </a:p>
            </p:txBody>
          </p:sp>
        </mc:Choice>
        <mc:Fallback xmlns="">
          <p:sp>
            <p:nvSpPr>
              <p:cNvPr id="12" name="Rectangle 11"/>
              <p:cNvSpPr>
                <a:spLocks noRot="1" noChangeAspect="1" noMove="1" noResize="1" noEditPoints="1" noAdjustHandles="1" noChangeArrowheads="1" noChangeShapeType="1" noTextEdit="1"/>
              </p:cNvSpPr>
              <p:nvPr/>
            </p:nvSpPr>
            <p:spPr>
              <a:xfrm>
                <a:off x="277848" y="3740734"/>
                <a:ext cx="2416046" cy="1354538"/>
              </a:xfrm>
              <a:prstGeom prst="rect">
                <a:avLst/>
              </a:prstGeom>
              <a:blipFill>
                <a:blip r:embed="rId3"/>
                <a:stretch>
                  <a:fillRect l="-1768" r="-1515" b="-2703"/>
                </a:stretch>
              </a:blipFill>
            </p:spPr>
            <p:txBody>
              <a:bodyPr/>
              <a:lstStyle/>
              <a:p>
                <a:r>
                  <a:rPr lang="en-US">
                    <a:noFill/>
                  </a:rPr>
                  <a:t> </a:t>
                </a:r>
              </a:p>
            </p:txBody>
          </p:sp>
        </mc:Fallback>
      </mc:AlternateContent>
      <p:sp>
        <p:nvSpPr>
          <p:cNvPr id="13" name="Rectangle 12"/>
          <p:cNvSpPr/>
          <p:nvPr/>
        </p:nvSpPr>
        <p:spPr>
          <a:xfrm>
            <a:off x="3000729" y="2573501"/>
            <a:ext cx="3071104" cy="738664"/>
          </a:xfrm>
          <a:prstGeom prst="rect">
            <a:avLst/>
          </a:prstGeom>
        </p:spPr>
        <p:txBody>
          <a:bodyPr wrap="square">
            <a:spAutoFit/>
          </a:bodyPr>
          <a:lstStyle/>
          <a:p>
            <a:pPr algn="ctr"/>
            <a:r>
              <a:rPr lang="en-US" sz="1400" dirty="0"/>
              <a:t>Add a feed-forward network to post-process each output vector</a:t>
            </a:r>
          </a:p>
          <a:p>
            <a:pPr algn="ctr"/>
            <a:r>
              <a:rPr lang="en-US" sz="1400" dirty="0"/>
              <a:t>(i.e. MLP)</a:t>
            </a:r>
          </a:p>
        </p:txBody>
      </p:sp>
      <p:sp>
        <p:nvSpPr>
          <p:cNvPr id="14" name="Rounded Rectangle 13"/>
          <p:cNvSpPr/>
          <p:nvPr/>
        </p:nvSpPr>
        <p:spPr bwMode="auto">
          <a:xfrm>
            <a:off x="3930375" y="5231053"/>
            <a:ext cx="1572433" cy="3366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Self-attention</a:t>
            </a:r>
          </a:p>
        </p:txBody>
      </p:sp>
      <p:sp>
        <p:nvSpPr>
          <p:cNvPr id="15" name="Rounded Rectangle 14"/>
          <p:cNvSpPr/>
          <p:nvPr/>
        </p:nvSpPr>
        <p:spPr bwMode="auto">
          <a:xfrm>
            <a:off x="4349603" y="4630656"/>
            <a:ext cx="733974" cy="337477"/>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MLP</a:t>
            </a:r>
          </a:p>
        </p:txBody>
      </p:sp>
      <p:cxnSp>
        <p:nvCxnSpPr>
          <p:cNvPr id="17" name="Straight Arrow Connector 16"/>
          <p:cNvCxnSpPr>
            <a:stCxn id="18" idx="0"/>
            <a:endCxn id="14" idx="2"/>
          </p:cNvCxnSpPr>
          <p:nvPr/>
        </p:nvCxnSpPr>
        <p:spPr bwMode="auto">
          <a:xfrm flipV="1">
            <a:off x="4716591" y="5567696"/>
            <a:ext cx="1" cy="310464"/>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8" name="Rectangle 17"/>
              <p:cNvSpPr/>
              <p:nvPr/>
            </p:nvSpPr>
            <p:spPr>
              <a:xfrm>
                <a:off x="4489637" y="5878160"/>
                <a:ext cx="4539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4489637" y="5878160"/>
                <a:ext cx="453907" cy="369332"/>
              </a:xfrm>
              <a:prstGeom prst="rect">
                <a:avLst/>
              </a:prstGeom>
              <a:blipFill>
                <a:blip r:embed="rId4"/>
                <a:stretch>
                  <a:fillRect b="-1639"/>
                </a:stretch>
              </a:blipFill>
            </p:spPr>
            <p:txBody>
              <a:bodyPr/>
              <a:lstStyle/>
              <a:p>
                <a:r>
                  <a:rPr lang="en-US">
                    <a:noFill/>
                  </a:rPr>
                  <a:t> </a:t>
                </a:r>
              </a:p>
            </p:txBody>
          </p:sp>
        </mc:Fallback>
      </mc:AlternateContent>
      <p:cxnSp>
        <p:nvCxnSpPr>
          <p:cNvPr id="21" name="Straight Arrow Connector 20"/>
          <p:cNvCxnSpPr>
            <a:stCxn id="14" idx="0"/>
            <a:endCxn id="15" idx="2"/>
          </p:cNvCxnSpPr>
          <p:nvPr/>
        </p:nvCxnSpPr>
        <p:spPr bwMode="auto">
          <a:xfrm flipH="1" flipV="1">
            <a:off x="4716590" y="4968133"/>
            <a:ext cx="2" cy="26292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28" name="Rounded Rectangle 27"/>
          <p:cNvSpPr/>
          <p:nvPr/>
        </p:nvSpPr>
        <p:spPr bwMode="auto">
          <a:xfrm>
            <a:off x="3930375" y="3998268"/>
            <a:ext cx="1572433" cy="3366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Self-attention</a:t>
            </a:r>
          </a:p>
        </p:txBody>
      </p:sp>
      <p:sp>
        <p:nvSpPr>
          <p:cNvPr id="29" name="Rounded Rectangle 28"/>
          <p:cNvSpPr/>
          <p:nvPr/>
        </p:nvSpPr>
        <p:spPr bwMode="auto">
          <a:xfrm>
            <a:off x="4349603" y="3397871"/>
            <a:ext cx="733974" cy="337477"/>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MLP</a:t>
            </a:r>
          </a:p>
        </p:txBody>
      </p:sp>
      <p:cxnSp>
        <p:nvCxnSpPr>
          <p:cNvPr id="30" name="Straight Arrow Connector 29"/>
          <p:cNvCxnSpPr>
            <a:endCxn id="28" idx="2"/>
          </p:cNvCxnSpPr>
          <p:nvPr/>
        </p:nvCxnSpPr>
        <p:spPr bwMode="auto">
          <a:xfrm flipV="1">
            <a:off x="4716591" y="4334911"/>
            <a:ext cx="1" cy="310464"/>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1" name="Straight Arrow Connector 30"/>
          <p:cNvCxnSpPr>
            <a:stCxn id="28" idx="0"/>
            <a:endCxn id="29" idx="2"/>
          </p:cNvCxnSpPr>
          <p:nvPr/>
        </p:nvCxnSpPr>
        <p:spPr bwMode="auto">
          <a:xfrm flipH="1" flipV="1">
            <a:off x="4716590" y="3735348"/>
            <a:ext cx="2" cy="26292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2" name="Rectangle 31"/>
          <p:cNvSpPr/>
          <p:nvPr/>
        </p:nvSpPr>
        <p:spPr>
          <a:xfrm>
            <a:off x="6323324" y="2435404"/>
            <a:ext cx="2659748" cy="738664"/>
          </a:xfrm>
          <a:prstGeom prst="rect">
            <a:avLst/>
          </a:prstGeom>
        </p:spPr>
        <p:txBody>
          <a:bodyPr wrap="square">
            <a:spAutoFit/>
          </a:bodyPr>
          <a:lstStyle/>
          <a:p>
            <a:pPr algn="ctr"/>
            <a:r>
              <a:rPr lang="en-US" sz="1400" dirty="0"/>
              <a:t>we need to ensure we can’t peek at the future for prediction</a:t>
            </a:r>
          </a:p>
          <a:p>
            <a:pPr algn="ctr"/>
            <a:r>
              <a:rPr lang="en-US" sz="1400" dirty="0"/>
              <a:t>(</a:t>
            </a:r>
            <a:r>
              <a:rPr lang="en-US" sz="1400" dirty="0">
                <a:solidFill>
                  <a:srgbClr val="FF0000"/>
                </a:solidFill>
              </a:rPr>
              <a:t>Masking</a:t>
            </a:r>
            <a:r>
              <a:rPr lang="en-US" sz="1400" dirty="0"/>
              <a:t>)</a:t>
            </a:r>
          </a:p>
        </p:txBody>
      </p:sp>
      <mc:AlternateContent xmlns:mc="http://schemas.openxmlformats.org/markup-compatibility/2006" xmlns:a14="http://schemas.microsoft.com/office/drawing/2010/main">
        <mc:Choice Requires="a14">
          <p:graphicFrame>
            <p:nvGraphicFramePr>
              <p:cNvPr id="33" name="Table 32"/>
              <p:cNvGraphicFramePr>
                <a:graphicFrameLocks noGrp="1"/>
              </p:cNvGraphicFramePr>
              <p:nvPr>
                <p:extLst>
                  <p:ext uri="{D42A27DB-BD31-4B8C-83A1-F6EECF244321}">
                    <p14:modId xmlns:p14="http://schemas.microsoft.com/office/powerpoint/2010/main" val="4160133404"/>
                  </p:ext>
                </p:extLst>
              </p:nvPr>
            </p:nvGraphicFramePr>
            <p:xfrm>
              <a:off x="6961990" y="3566609"/>
              <a:ext cx="1532691" cy="1431201"/>
            </p:xfrm>
            <a:graphic>
              <a:graphicData uri="http://schemas.openxmlformats.org/drawingml/2006/table">
                <a:tbl>
                  <a:tblPr firstRow="1" bandRow="1">
                    <a:tableStyleId>{5940675A-B579-460E-94D1-54222C63F5DA}</a:tableStyleId>
                  </a:tblPr>
                  <a:tblGrid>
                    <a:gridCol w="510897">
                      <a:extLst>
                        <a:ext uri="{9D8B030D-6E8A-4147-A177-3AD203B41FA5}">
                          <a16:colId xmlns:a16="http://schemas.microsoft.com/office/drawing/2014/main" val="712879033"/>
                        </a:ext>
                      </a:extLst>
                    </a:gridCol>
                    <a:gridCol w="510897">
                      <a:extLst>
                        <a:ext uri="{9D8B030D-6E8A-4147-A177-3AD203B41FA5}">
                          <a16:colId xmlns:a16="http://schemas.microsoft.com/office/drawing/2014/main" val="2927272864"/>
                        </a:ext>
                      </a:extLst>
                    </a:gridCol>
                    <a:gridCol w="510897">
                      <a:extLst>
                        <a:ext uri="{9D8B030D-6E8A-4147-A177-3AD203B41FA5}">
                          <a16:colId xmlns:a16="http://schemas.microsoft.com/office/drawing/2014/main" val="855306748"/>
                        </a:ext>
                      </a:extLst>
                    </a:gridCol>
                  </a:tblGrid>
                  <a:tr h="477067">
                    <a:tc>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dirty="0"/>
                        </a:p>
                      </a:txBody>
                      <a:tcP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dirty="0"/>
                        </a:p>
                      </a:txBody>
                      <a:tcPr>
                        <a:solidFill>
                          <a:schemeClr val="bg2"/>
                        </a:solidFill>
                      </a:tcPr>
                    </a:tc>
                    <a:extLst>
                      <a:ext uri="{0D108BD9-81ED-4DB2-BD59-A6C34878D82A}">
                        <a16:rowId xmlns:a16="http://schemas.microsoft.com/office/drawing/2014/main" val="1423245577"/>
                      </a:ext>
                    </a:extLst>
                  </a:tr>
                  <a:tr h="477067">
                    <a:tc>
                      <a:txBody>
                        <a:bodyPr/>
                        <a:lstStyle/>
                        <a:p>
                          <a:endParaRPr lang="en-US"/>
                        </a:p>
                      </a:txBody>
                      <a:tcPr/>
                    </a:tc>
                    <a:tc>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m:oMathPara>
                          </a14:m>
                          <a:endParaRPr lang="en-US" dirty="0"/>
                        </a:p>
                      </a:txBody>
                      <a:tcPr>
                        <a:solidFill>
                          <a:schemeClr val="bg2"/>
                        </a:solidFill>
                      </a:tcPr>
                    </a:tc>
                    <a:extLst>
                      <a:ext uri="{0D108BD9-81ED-4DB2-BD59-A6C34878D82A}">
                        <a16:rowId xmlns:a16="http://schemas.microsoft.com/office/drawing/2014/main" val="3520312984"/>
                      </a:ext>
                    </a:extLst>
                  </a:tr>
                  <a:tr h="47706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648596674"/>
                      </a:ext>
                    </a:extLst>
                  </a:tr>
                </a:tbl>
              </a:graphicData>
            </a:graphic>
          </p:graphicFrame>
        </mc:Choice>
        <mc:Fallback xmlns="">
          <p:graphicFrame>
            <p:nvGraphicFramePr>
              <p:cNvPr id="33" name="Table 32"/>
              <p:cNvGraphicFramePr>
                <a:graphicFrameLocks noGrp="1"/>
              </p:cNvGraphicFramePr>
              <p:nvPr>
                <p:extLst>
                  <p:ext uri="{D42A27DB-BD31-4B8C-83A1-F6EECF244321}">
                    <p14:modId xmlns:p14="http://schemas.microsoft.com/office/powerpoint/2010/main" val="4160133404"/>
                  </p:ext>
                </p:extLst>
              </p:nvPr>
            </p:nvGraphicFramePr>
            <p:xfrm>
              <a:off x="6961990" y="3566609"/>
              <a:ext cx="1532691" cy="1431201"/>
            </p:xfrm>
            <a:graphic>
              <a:graphicData uri="http://schemas.openxmlformats.org/drawingml/2006/table">
                <a:tbl>
                  <a:tblPr firstRow="1" bandRow="1">
                    <a:tableStyleId>{5940675A-B579-460E-94D1-54222C63F5DA}</a:tableStyleId>
                  </a:tblPr>
                  <a:tblGrid>
                    <a:gridCol w="510897">
                      <a:extLst>
                        <a:ext uri="{9D8B030D-6E8A-4147-A177-3AD203B41FA5}">
                          <a16:colId xmlns:a16="http://schemas.microsoft.com/office/drawing/2014/main" val="712879033"/>
                        </a:ext>
                      </a:extLst>
                    </a:gridCol>
                    <a:gridCol w="510897">
                      <a:extLst>
                        <a:ext uri="{9D8B030D-6E8A-4147-A177-3AD203B41FA5}">
                          <a16:colId xmlns:a16="http://schemas.microsoft.com/office/drawing/2014/main" val="2927272864"/>
                        </a:ext>
                      </a:extLst>
                    </a:gridCol>
                    <a:gridCol w="510897">
                      <a:extLst>
                        <a:ext uri="{9D8B030D-6E8A-4147-A177-3AD203B41FA5}">
                          <a16:colId xmlns:a16="http://schemas.microsoft.com/office/drawing/2014/main" val="855306748"/>
                        </a:ext>
                      </a:extLst>
                    </a:gridCol>
                  </a:tblGrid>
                  <a:tr h="477067">
                    <a:tc>
                      <a:txBody>
                        <a:bodyPr/>
                        <a:lstStyle/>
                        <a:p>
                          <a:endParaRPr lang="en-US" dirty="0"/>
                        </a:p>
                      </a:txBody>
                      <a:tcPr/>
                    </a:tc>
                    <a:tc>
                      <a:txBody>
                        <a:bodyPr/>
                        <a:lstStyle/>
                        <a:p>
                          <a:endParaRPr lang="en-US"/>
                        </a:p>
                      </a:txBody>
                      <a:tcPr>
                        <a:blipFill>
                          <a:blip r:embed="rId5"/>
                          <a:stretch>
                            <a:fillRect l="-101190" t="-1282" r="-102381" b="-203846"/>
                          </a:stretch>
                        </a:blipFill>
                      </a:tcPr>
                    </a:tc>
                    <a:tc>
                      <a:txBody>
                        <a:bodyPr/>
                        <a:lstStyle/>
                        <a:p>
                          <a:endParaRPr lang="en-US"/>
                        </a:p>
                      </a:txBody>
                      <a:tcPr>
                        <a:blipFill>
                          <a:blip r:embed="rId5"/>
                          <a:stretch>
                            <a:fillRect l="-201190" t="-1282" r="-2381" b="-203846"/>
                          </a:stretch>
                        </a:blipFill>
                      </a:tcPr>
                    </a:tc>
                    <a:extLst>
                      <a:ext uri="{0D108BD9-81ED-4DB2-BD59-A6C34878D82A}">
                        <a16:rowId xmlns:a16="http://schemas.microsoft.com/office/drawing/2014/main" val="1423245577"/>
                      </a:ext>
                    </a:extLst>
                  </a:tr>
                  <a:tr h="477067">
                    <a:tc>
                      <a:txBody>
                        <a:bodyPr/>
                        <a:lstStyle/>
                        <a:p>
                          <a:endParaRPr lang="en-US"/>
                        </a:p>
                      </a:txBody>
                      <a:tcPr/>
                    </a:tc>
                    <a:tc>
                      <a:txBody>
                        <a:bodyPr/>
                        <a:lstStyle/>
                        <a:p>
                          <a:endParaRPr lang="en-US"/>
                        </a:p>
                      </a:txBody>
                      <a:tcPr/>
                    </a:tc>
                    <a:tc>
                      <a:txBody>
                        <a:bodyPr/>
                        <a:lstStyle/>
                        <a:p>
                          <a:endParaRPr lang="en-US"/>
                        </a:p>
                      </a:txBody>
                      <a:tcPr>
                        <a:blipFill>
                          <a:blip r:embed="rId5"/>
                          <a:stretch>
                            <a:fillRect l="-201190" t="-100000" r="-2381" b="-101266"/>
                          </a:stretch>
                        </a:blipFill>
                      </a:tcPr>
                    </a:tc>
                    <a:extLst>
                      <a:ext uri="{0D108BD9-81ED-4DB2-BD59-A6C34878D82A}">
                        <a16:rowId xmlns:a16="http://schemas.microsoft.com/office/drawing/2014/main" val="3520312984"/>
                      </a:ext>
                    </a:extLst>
                  </a:tr>
                  <a:tr h="47706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648596674"/>
                      </a:ext>
                    </a:extLst>
                  </a:tr>
                </a:tbl>
              </a:graphicData>
            </a:graphic>
          </p:graphicFrame>
        </mc:Fallback>
      </mc:AlternateContent>
      <p:grpSp>
        <p:nvGrpSpPr>
          <p:cNvPr id="43" name="Group 42"/>
          <p:cNvGrpSpPr/>
          <p:nvPr/>
        </p:nvGrpSpPr>
        <p:grpSpPr>
          <a:xfrm>
            <a:off x="6412263" y="3191184"/>
            <a:ext cx="2041551" cy="1746709"/>
            <a:chOff x="6412263" y="3191184"/>
            <a:chExt cx="2041551" cy="1746709"/>
          </a:xfrm>
        </p:grpSpPr>
        <p:sp>
          <p:nvSpPr>
            <p:cNvPr id="35" name="TextBox 34"/>
            <p:cNvSpPr txBox="1"/>
            <p:nvPr/>
          </p:nvSpPr>
          <p:spPr>
            <a:xfrm>
              <a:off x="7473305" y="3191184"/>
              <a:ext cx="508473" cy="276999"/>
            </a:xfrm>
            <a:prstGeom prst="rect">
              <a:avLst/>
            </a:prstGeom>
            <a:noFill/>
          </p:spPr>
          <p:txBody>
            <a:bodyPr wrap="none" rtlCol="0">
              <a:spAutoFit/>
            </a:bodyPr>
            <a:lstStyle/>
            <a:p>
              <a:r>
                <a:rPr lang="en-US" sz="1200" dirty="0"/>
                <a:t>went</a:t>
              </a:r>
            </a:p>
          </p:txBody>
        </p:sp>
        <p:sp>
          <p:nvSpPr>
            <p:cNvPr id="36" name="TextBox 35"/>
            <p:cNvSpPr txBox="1"/>
            <p:nvPr/>
          </p:nvSpPr>
          <p:spPr>
            <a:xfrm>
              <a:off x="8140908" y="3217639"/>
              <a:ext cx="312906" cy="276999"/>
            </a:xfrm>
            <a:prstGeom prst="rect">
              <a:avLst/>
            </a:prstGeom>
            <a:noFill/>
          </p:spPr>
          <p:txBody>
            <a:bodyPr wrap="none" rtlCol="0">
              <a:spAutoFit/>
            </a:bodyPr>
            <a:lstStyle/>
            <a:p>
              <a:r>
                <a:rPr lang="en-US" sz="1200" dirty="0"/>
                <a:t>to</a:t>
              </a:r>
            </a:p>
          </p:txBody>
        </p:sp>
        <p:sp>
          <p:nvSpPr>
            <p:cNvPr id="37" name="TextBox 36"/>
            <p:cNvSpPr txBox="1"/>
            <p:nvPr/>
          </p:nvSpPr>
          <p:spPr>
            <a:xfrm>
              <a:off x="7081157" y="3221006"/>
              <a:ext cx="227948" cy="276999"/>
            </a:xfrm>
            <a:prstGeom prst="rect">
              <a:avLst/>
            </a:prstGeom>
            <a:noFill/>
          </p:spPr>
          <p:txBody>
            <a:bodyPr wrap="none" rtlCol="0">
              <a:spAutoFit/>
            </a:bodyPr>
            <a:lstStyle/>
            <a:p>
              <a:r>
                <a:rPr lang="en-US" sz="1200" dirty="0"/>
                <a:t>I</a:t>
              </a:r>
            </a:p>
          </p:txBody>
        </p:sp>
        <p:sp>
          <p:nvSpPr>
            <p:cNvPr id="38" name="TextBox 37"/>
            <p:cNvSpPr txBox="1"/>
            <p:nvPr/>
          </p:nvSpPr>
          <p:spPr>
            <a:xfrm>
              <a:off x="6542759" y="3725771"/>
              <a:ext cx="227948" cy="276999"/>
            </a:xfrm>
            <a:prstGeom prst="rect">
              <a:avLst/>
            </a:prstGeom>
            <a:noFill/>
          </p:spPr>
          <p:txBody>
            <a:bodyPr wrap="none" rtlCol="0">
              <a:spAutoFit/>
            </a:bodyPr>
            <a:lstStyle/>
            <a:p>
              <a:r>
                <a:rPr lang="en-US" sz="1200" dirty="0"/>
                <a:t>I</a:t>
              </a:r>
            </a:p>
          </p:txBody>
        </p:sp>
        <p:sp>
          <p:nvSpPr>
            <p:cNvPr id="41" name="TextBox 40"/>
            <p:cNvSpPr txBox="1"/>
            <p:nvPr/>
          </p:nvSpPr>
          <p:spPr>
            <a:xfrm>
              <a:off x="6412263" y="4159123"/>
              <a:ext cx="508473" cy="276999"/>
            </a:xfrm>
            <a:prstGeom prst="rect">
              <a:avLst/>
            </a:prstGeom>
            <a:noFill/>
          </p:spPr>
          <p:txBody>
            <a:bodyPr wrap="none" rtlCol="0">
              <a:spAutoFit/>
            </a:bodyPr>
            <a:lstStyle/>
            <a:p>
              <a:r>
                <a:rPr lang="en-US" sz="1200" dirty="0"/>
                <a:t>went</a:t>
              </a:r>
            </a:p>
          </p:txBody>
        </p:sp>
        <p:sp>
          <p:nvSpPr>
            <p:cNvPr id="42" name="TextBox 41"/>
            <p:cNvSpPr txBox="1"/>
            <p:nvPr/>
          </p:nvSpPr>
          <p:spPr>
            <a:xfrm>
              <a:off x="6510047" y="4660894"/>
              <a:ext cx="312906" cy="276999"/>
            </a:xfrm>
            <a:prstGeom prst="rect">
              <a:avLst/>
            </a:prstGeom>
            <a:noFill/>
          </p:spPr>
          <p:txBody>
            <a:bodyPr wrap="none" rtlCol="0">
              <a:spAutoFit/>
            </a:bodyPr>
            <a:lstStyle/>
            <a:p>
              <a:r>
                <a:rPr lang="en-US" sz="1200" dirty="0"/>
                <a:t>to</a:t>
              </a:r>
            </a:p>
          </p:txBody>
        </p:sp>
      </p:grpSp>
      <mc:AlternateContent xmlns:mc="http://schemas.openxmlformats.org/markup-compatibility/2006" xmlns:a14="http://schemas.microsoft.com/office/drawing/2010/main">
        <mc:Choice Requires="a14">
          <p:sp>
            <p:nvSpPr>
              <p:cNvPr id="44" name="TextBox 43"/>
              <p:cNvSpPr txBox="1"/>
              <p:nvPr/>
            </p:nvSpPr>
            <p:spPr>
              <a:xfrm>
                <a:off x="6631094" y="5343398"/>
                <a:ext cx="1863587" cy="719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𝒒</m:t>
                                  </m:r>
                                </m:e>
                                <m:sub>
                                  <m:r>
                                    <a:rPr lang="en-US" b="1" i="1" smtClean="0">
                                      <a:latin typeface="Cambria Math" panose="02040503050406030204" pitchFamily="18" charset="0"/>
                                    </a:rPr>
                                    <m:t>𝒊</m:t>
                                  </m:r>
                                </m:sub>
                                <m:sup>
                                  <m:r>
                                    <a:rPr lang="en-US" b="0" i="1" smtClean="0">
                                      <a:latin typeface="Cambria Math" panose="02040503050406030204" pitchFamily="18" charset="0"/>
                                    </a:rPr>
                                    <m:t>𝑇</m:t>
                                  </m:r>
                                </m:sup>
                              </m:sSubSup>
                              <m:sSub>
                                <m:sSubPr>
                                  <m:ctrlPr>
                                    <a:rPr lang="en-US" b="1" i="1" smtClean="0">
                                      <a:latin typeface="Cambria Math" panose="02040503050406030204" pitchFamily="18" charset="0"/>
                                    </a:rPr>
                                  </m:ctrlPr>
                                </m:sSubPr>
                                <m:e>
                                  <m:r>
                                    <a:rPr lang="en-US" b="1" i="1" smtClean="0">
                                      <a:latin typeface="Cambria Math" panose="02040503050406030204" pitchFamily="18" charset="0"/>
                                    </a:rPr>
                                    <m:t>𝒌</m:t>
                                  </m:r>
                                </m:e>
                                <m:sub>
                                  <m:r>
                                    <a:rPr lang="en-US" b="1" i="1" smtClean="0">
                                      <a:latin typeface="Cambria Math" panose="02040503050406030204" pitchFamily="18" charset="0"/>
                                    </a:rPr>
                                    <m:t>𝒋</m:t>
                                  </m:r>
                                </m:sub>
                              </m:sSub>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e>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else</m:t>
                              </m:r>
                            </m:e>
                          </m:eqArr>
                        </m:e>
                      </m:d>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6631094" y="5343398"/>
                <a:ext cx="1863587" cy="71942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804682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else?</a:t>
            </a:r>
          </a:p>
        </p:txBody>
      </p:sp>
      <p:sp>
        <p:nvSpPr>
          <p:cNvPr id="3" name="Content Placeholder 2"/>
          <p:cNvSpPr>
            <a:spLocks noGrp="1"/>
          </p:cNvSpPr>
          <p:nvPr>
            <p:ph idx="1"/>
          </p:nvPr>
        </p:nvSpPr>
        <p:spPr>
          <a:xfrm>
            <a:off x="250825" y="1125538"/>
            <a:ext cx="8642350" cy="666657"/>
          </a:xfrm>
        </p:spPr>
        <p:txBody>
          <a:bodyPr anchor="t"/>
          <a:lstStyle/>
          <a:p>
            <a:r>
              <a:rPr lang="en-US" dirty="0"/>
              <a:t>Some tricks</a:t>
            </a:r>
          </a:p>
        </p:txBody>
      </p:sp>
      <p:sp>
        <p:nvSpPr>
          <p:cNvPr id="4" name="Date Placeholder 3"/>
          <p:cNvSpPr>
            <a:spLocks noGrp="1"/>
          </p:cNvSpPr>
          <p:nvPr>
            <p:ph type="dt" sz="half" idx="10"/>
          </p:nvPr>
        </p:nvSpPr>
        <p:spPr/>
        <p:txBody>
          <a:bodyPr/>
          <a:lstStyle/>
          <a:p>
            <a:pPr>
              <a:defRPr/>
            </a:pPr>
            <a:fld id="{41EC21DF-EB37-4B42-8C13-F989E9C1BF4F}" type="datetime1">
              <a:rPr lang="fr-FR" smtClean="0"/>
              <a:pPr>
                <a:defRPr/>
              </a:pPr>
              <a:t>05/03/2024</a:t>
            </a:fld>
            <a:r>
              <a:rPr lang="fr-FR"/>
              <a:t> - </a:t>
            </a:r>
          </a:p>
        </p:txBody>
      </p:sp>
      <p:sp>
        <p:nvSpPr>
          <p:cNvPr id="5" name="Footer Placeholder 4"/>
          <p:cNvSpPr>
            <a:spLocks noGrp="1"/>
          </p:cNvSpPr>
          <p:nvPr>
            <p:ph type="ftr" sz="quarter" idx="11"/>
          </p:nvPr>
        </p:nvSpPr>
        <p:spPr/>
        <p:txBody>
          <a:bodyPr/>
          <a:lstStyle/>
          <a:p>
            <a:pPr>
              <a:defRPr/>
            </a:pPr>
            <a:r>
              <a:rPr lang="fr-FR"/>
              <a:t>EURECOM CM</a:t>
            </a:r>
          </a:p>
        </p:txBody>
      </p:sp>
      <p:sp>
        <p:nvSpPr>
          <p:cNvPr id="6" name="Slide Number Placeholder 5"/>
          <p:cNvSpPr>
            <a:spLocks noGrp="1"/>
          </p:cNvSpPr>
          <p:nvPr>
            <p:ph type="sldNum" sz="quarter" idx="12"/>
          </p:nvPr>
        </p:nvSpPr>
        <p:spPr/>
        <p:txBody>
          <a:bodyPr/>
          <a:lstStyle/>
          <a:p>
            <a:pPr>
              <a:defRPr/>
            </a:pPr>
            <a:r>
              <a:rPr lang="fr-FR" altLang="en-US"/>
              <a:t>- p </a:t>
            </a:r>
            <a:fld id="{8467945F-14A4-473D-815E-542A28A14452}" type="slidenum">
              <a:rPr lang="fr-FR" altLang="en-US" smtClean="0"/>
              <a:pPr>
                <a:defRPr/>
              </a:pPr>
              <a:t>57</a:t>
            </a:fld>
            <a:r>
              <a:rPr lang="fr-FR" altLang="en-US"/>
              <a:t> </a:t>
            </a:r>
          </a:p>
        </p:txBody>
      </p:sp>
      <p:sp>
        <p:nvSpPr>
          <p:cNvPr id="8" name="Rectangle 7"/>
          <p:cNvSpPr/>
          <p:nvPr/>
        </p:nvSpPr>
        <p:spPr>
          <a:xfrm>
            <a:off x="267373" y="2075790"/>
            <a:ext cx="2646878" cy="369332"/>
          </a:xfrm>
          <a:prstGeom prst="rect">
            <a:avLst/>
          </a:prstGeom>
        </p:spPr>
        <p:txBody>
          <a:bodyPr wrap="none">
            <a:spAutoFit/>
          </a:bodyPr>
          <a:lstStyle/>
          <a:p>
            <a:r>
              <a:rPr lang="en-US" b="1" dirty="0"/>
              <a:t>Multi-headed attention</a:t>
            </a:r>
          </a:p>
        </p:txBody>
      </p:sp>
      <p:sp>
        <p:nvSpPr>
          <p:cNvPr id="9" name="Rectangle 8"/>
          <p:cNvSpPr/>
          <p:nvPr/>
        </p:nvSpPr>
        <p:spPr>
          <a:xfrm>
            <a:off x="-20067" y="2717082"/>
            <a:ext cx="3221757" cy="523220"/>
          </a:xfrm>
          <a:prstGeom prst="rect">
            <a:avLst/>
          </a:prstGeom>
        </p:spPr>
        <p:txBody>
          <a:bodyPr wrap="square">
            <a:spAutoFit/>
          </a:bodyPr>
          <a:lstStyle/>
          <a:p>
            <a:pPr algn="ctr"/>
            <a:r>
              <a:rPr lang="en-US" sz="1400" dirty="0"/>
              <a:t>What if we want to look in multiple places in the input at once</a:t>
            </a:r>
          </a:p>
        </p:txBody>
      </p:sp>
      <mc:AlternateContent xmlns:mc="http://schemas.openxmlformats.org/markup-compatibility/2006" xmlns:a14="http://schemas.microsoft.com/office/drawing/2010/main">
        <mc:Choice Requires="a14">
          <p:sp>
            <p:nvSpPr>
              <p:cNvPr id="10" name="Rectangle 9"/>
              <p:cNvSpPr/>
              <p:nvPr/>
            </p:nvSpPr>
            <p:spPr>
              <a:xfrm>
                <a:off x="402651" y="3436947"/>
                <a:ext cx="2653740" cy="4560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𝑄</m:t>
                          </m:r>
                        </m:e>
                        <m:sub>
                          <m:r>
                            <a:rPr lang="en-US" sz="1600" b="0" i="1" dirty="0" smtClean="0">
                              <a:latin typeface="Cambria Math" panose="02040503050406030204" pitchFamily="18" charset="0"/>
                            </a:rPr>
                            <m:t>𝑘</m:t>
                          </m:r>
                        </m:sub>
                      </m:sSub>
                      <m:r>
                        <a:rPr lang="en-US" sz="1600" i="1" dirty="0">
                          <a:latin typeface="Cambria Math" panose="02040503050406030204" pitchFamily="18" charset="0"/>
                        </a:rPr>
                        <m:t>, </m:t>
                      </m:r>
                      <m:sSub>
                        <m:sSubPr>
                          <m:ctrlPr>
                            <a:rPr lang="en-US" sz="1600" b="0" i="1" dirty="0" smtClean="0">
                              <a:latin typeface="Cambria Math" panose="02040503050406030204" pitchFamily="18" charset="0"/>
                            </a:rPr>
                          </m:ctrlPr>
                        </m:sSubPr>
                        <m:e>
                          <m:r>
                            <a:rPr lang="en-US" sz="1600" i="1" dirty="0">
                              <a:latin typeface="Cambria Math" panose="02040503050406030204" pitchFamily="18" charset="0"/>
                            </a:rPr>
                            <m:t>𝐾</m:t>
                          </m:r>
                        </m:e>
                        <m:sub>
                          <m:r>
                            <a:rPr lang="en-US" sz="1600" b="0" i="1" dirty="0" smtClean="0">
                              <a:latin typeface="Cambria Math" panose="02040503050406030204" pitchFamily="18" charset="0"/>
                            </a:rPr>
                            <m:t>𝑘</m:t>
                          </m:r>
                        </m:sub>
                      </m:sSub>
                      <m:r>
                        <a:rPr lang="en-US" sz="1600" i="1" dirty="0">
                          <a:latin typeface="Cambria Math" panose="02040503050406030204" pitchFamily="18" charset="0"/>
                        </a:rPr>
                        <m:t>, </m:t>
                      </m:r>
                      <m:sSub>
                        <m:sSubPr>
                          <m:ctrlPr>
                            <a:rPr lang="en-US" sz="1600" b="0" i="1" dirty="0" smtClean="0">
                              <a:latin typeface="Cambria Math" panose="02040503050406030204" pitchFamily="18" charset="0"/>
                            </a:rPr>
                          </m:ctrlPr>
                        </m:sSubPr>
                        <m:e>
                          <m:r>
                            <a:rPr lang="en-US" sz="1600" i="1" dirty="0">
                              <a:latin typeface="Cambria Math" panose="02040503050406030204" pitchFamily="18" charset="0"/>
                            </a:rPr>
                            <m:t>𝑉</m:t>
                          </m:r>
                        </m:e>
                        <m:sub>
                          <m:r>
                            <a:rPr lang="en-US" sz="1600" b="0" i="1" dirty="0" smtClean="0">
                              <a:latin typeface="Cambria Math" panose="02040503050406030204" pitchFamily="18" charset="0"/>
                            </a:rPr>
                            <m:t>𝑘</m:t>
                          </m:r>
                        </m:sub>
                      </m:sSub>
                      <m:r>
                        <a:rPr lang="en-US" sz="1600" i="1" dirty="0">
                          <a:latin typeface="Cambria Math" panose="02040503050406030204" pitchFamily="18" charset="0"/>
                        </a:rPr>
                        <m:t>∈</m:t>
                      </m:r>
                      <m:sSup>
                        <m:sSupPr>
                          <m:ctrlPr>
                            <a:rPr lang="en-US" sz="1600" i="1" dirty="0">
                              <a:latin typeface="Cambria Math" panose="02040503050406030204" pitchFamily="18" charset="0"/>
                            </a:rPr>
                          </m:ctrlPr>
                        </m:sSupPr>
                        <m:e>
                          <m:r>
                            <a:rPr lang="en-US" sz="1600" i="1" dirty="0">
                              <a:latin typeface="Cambria Math" panose="02040503050406030204" pitchFamily="18" charset="0"/>
                            </a:rPr>
                            <m:t>𝑅</m:t>
                          </m:r>
                        </m:e>
                        <m:sup>
                          <m:r>
                            <a:rPr lang="en-US" sz="1600" i="1" dirty="0">
                              <a:latin typeface="Cambria Math" panose="02040503050406030204" pitchFamily="18" charset="0"/>
                            </a:rPr>
                            <m:t>𝑑</m:t>
                          </m:r>
                          <m:r>
                            <a:rPr lang="en-US" sz="1600" i="1" dirty="0">
                              <a:latin typeface="Cambria Math" panose="02040503050406030204" pitchFamily="18" charset="0"/>
                            </a:rPr>
                            <m:t>×</m:t>
                          </m:r>
                          <m:f>
                            <m:fPr>
                              <m:ctrlPr>
                                <a:rPr lang="en-US" sz="1600" b="0" i="1" dirty="0" smtClean="0">
                                  <a:latin typeface="Cambria Math" panose="02040503050406030204" pitchFamily="18" charset="0"/>
                                </a:rPr>
                              </m:ctrlPr>
                            </m:fPr>
                            <m:num>
                              <m:r>
                                <a:rPr lang="en-US" sz="1600" i="1" dirty="0">
                                  <a:latin typeface="Cambria Math" panose="02040503050406030204" pitchFamily="18" charset="0"/>
                                </a:rPr>
                                <m:t>𝑑</m:t>
                              </m:r>
                            </m:num>
                            <m:den>
                              <m:r>
                                <a:rPr lang="en-US" sz="1600" b="0" i="1" dirty="0" smtClean="0">
                                  <a:latin typeface="Cambria Math" panose="02040503050406030204" pitchFamily="18" charset="0"/>
                                </a:rPr>
                                <m:t>h</m:t>
                              </m:r>
                            </m:den>
                          </m:f>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𝑘</m:t>
                      </m:r>
                      <m:r>
                        <a:rPr lang="en-US" sz="1600" b="0" i="1" dirty="0" smtClean="0">
                          <a:latin typeface="Cambria Math" panose="02040503050406030204" pitchFamily="18" charset="0"/>
                        </a:rPr>
                        <m:t>∈[1, </m:t>
                      </m:r>
                      <m:r>
                        <a:rPr lang="en-US" sz="1600" b="0" i="1" dirty="0" smtClean="0">
                          <a:latin typeface="Cambria Math" panose="02040503050406030204" pitchFamily="18" charset="0"/>
                        </a:rPr>
                        <m:t>h</m:t>
                      </m:r>
                      <m:r>
                        <a:rPr lang="en-US" sz="1600" b="0" i="1" dirty="0" smtClean="0">
                          <a:latin typeface="Cambria Math" panose="02040503050406030204" pitchFamily="18" charset="0"/>
                        </a:rPr>
                        <m:t>]</m:t>
                      </m:r>
                    </m:oMath>
                  </m:oMathPara>
                </a14:m>
                <a:endParaRPr lang="en-US" sz="1600" dirty="0"/>
              </a:p>
            </p:txBody>
          </p:sp>
        </mc:Choice>
        <mc:Fallback xmlns="">
          <p:sp>
            <p:nvSpPr>
              <p:cNvPr id="10" name="Rectangle 9"/>
              <p:cNvSpPr>
                <a:spLocks noRot="1" noChangeAspect="1" noMove="1" noResize="1" noEditPoints="1" noAdjustHandles="1" noChangeArrowheads="1" noChangeShapeType="1" noTextEdit="1"/>
              </p:cNvSpPr>
              <p:nvPr/>
            </p:nvSpPr>
            <p:spPr>
              <a:xfrm>
                <a:off x="402651" y="3436947"/>
                <a:ext cx="2653740" cy="456022"/>
              </a:xfrm>
              <a:prstGeom prst="rect">
                <a:avLst/>
              </a:prstGeom>
              <a:blipFill>
                <a:blip r:embed="rId2"/>
                <a:stretch>
                  <a:fillRect/>
                </a:stretch>
              </a:blipFill>
            </p:spPr>
            <p:txBody>
              <a:bodyPr/>
              <a:lstStyle/>
              <a:p>
                <a:r>
                  <a:rPr lang="en-US">
                    <a:noFill/>
                  </a:rPr>
                  <a:t> </a:t>
                </a:r>
              </a:p>
            </p:txBody>
          </p:sp>
        </mc:Fallback>
      </mc:AlternateContent>
      <p:sp>
        <p:nvSpPr>
          <p:cNvPr id="11" name="Rectangle 10"/>
          <p:cNvSpPr/>
          <p:nvPr/>
        </p:nvSpPr>
        <p:spPr>
          <a:xfrm>
            <a:off x="369598" y="4115832"/>
            <a:ext cx="2706831" cy="369332"/>
          </a:xfrm>
          <a:prstGeom prst="rect">
            <a:avLst/>
          </a:prstGeom>
        </p:spPr>
        <p:txBody>
          <a:bodyPr wrap="none">
            <a:spAutoFit/>
          </a:bodyPr>
          <a:lstStyle/>
          <a:p>
            <a:r>
              <a:rPr lang="en-US" dirty="0">
                <a:solidFill>
                  <a:srgbClr val="FF0000"/>
                </a:solidFill>
              </a:rPr>
              <a:t>computationally efficient </a:t>
            </a:r>
          </a:p>
        </p:txBody>
      </p:sp>
      <p:sp>
        <p:nvSpPr>
          <p:cNvPr id="12" name="Rectangle 11"/>
          <p:cNvSpPr/>
          <p:nvPr/>
        </p:nvSpPr>
        <p:spPr>
          <a:xfrm>
            <a:off x="3478249" y="2075790"/>
            <a:ext cx="2608406" cy="369332"/>
          </a:xfrm>
          <a:prstGeom prst="rect">
            <a:avLst/>
          </a:prstGeom>
        </p:spPr>
        <p:txBody>
          <a:bodyPr wrap="none">
            <a:spAutoFit/>
          </a:bodyPr>
          <a:lstStyle/>
          <a:p>
            <a:r>
              <a:rPr lang="en-US" b="1" dirty="0"/>
              <a:t>Residual connections</a:t>
            </a:r>
          </a:p>
        </p:txBody>
      </p:sp>
      <p:grpSp>
        <p:nvGrpSpPr>
          <p:cNvPr id="19" name="Group 18"/>
          <p:cNvGrpSpPr/>
          <p:nvPr/>
        </p:nvGrpSpPr>
        <p:grpSpPr>
          <a:xfrm>
            <a:off x="4083797" y="2524935"/>
            <a:ext cx="1080104" cy="2815670"/>
            <a:chOff x="4334687" y="2438194"/>
            <a:chExt cx="1080104" cy="2815670"/>
          </a:xfrm>
        </p:grpSpPr>
        <p:pic>
          <p:nvPicPr>
            <p:cNvPr id="14" name="Picture 13"/>
            <p:cNvPicPr>
              <a:picLocks noChangeAspect="1"/>
            </p:cNvPicPr>
            <p:nvPr/>
          </p:nvPicPr>
          <p:blipFill>
            <a:blip r:embed="rId3"/>
            <a:stretch>
              <a:fillRect/>
            </a:stretch>
          </p:blipFill>
          <p:spPr>
            <a:xfrm rot="16200000">
              <a:off x="3915405" y="3504132"/>
              <a:ext cx="1996983" cy="683792"/>
            </a:xfrm>
            <a:prstGeom prst="rect">
              <a:avLst/>
            </a:prstGeom>
          </p:spPr>
        </p:pic>
        <mc:AlternateContent xmlns:mc="http://schemas.openxmlformats.org/markup-compatibility/2006" xmlns:a14="http://schemas.microsoft.com/office/drawing/2010/main">
          <mc:Choice Requires="a14">
            <p:sp>
              <p:nvSpPr>
                <p:cNvPr id="15" name="Rectangle 14"/>
                <p:cNvSpPr/>
                <p:nvPr/>
              </p:nvSpPr>
              <p:spPr>
                <a:xfrm>
                  <a:off x="4536281" y="2438194"/>
                  <a:ext cx="6769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4536281" y="2438194"/>
                  <a:ext cx="67691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334687" y="4884532"/>
                  <a:ext cx="10801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−1</m:t>
                            </m:r>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4334687" y="4884532"/>
                  <a:ext cx="1080104" cy="369332"/>
                </a:xfrm>
                <a:prstGeom prst="rect">
                  <a:avLst/>
                </a:prstGeom>
                <a:blipFill>
                  <a:blip r:embed="rId5"/>
                  <a:stretch>
                    <a:fillRect/>
                  </a:stretch>
                </a:blipFill>
              </p:spPr>
              <p:txBody>
                <a:bodyPr/>
                <a:lstStyle/>
                <a:p>
                  <a:r>
                    <a:rPr lang="en-US">
                      <a:noFill/>
                    </a:rPr>
                    <a:t> </a:t>
                  </a:r>
                </a:p>
              </p:txBody>
            </p:sp>
          </mc:Fallback>
        </mc:AlternateContent>
      </p:grpSp>
      <p:sp>
        <p:nvSpPr>
          <p:cNvPr id="17" name="Rectangle 16"/>
          <p:cNvSpPr/>
          <p:nvPr/>
        </p:nvSpPr>
        <p:spPr>
          <a:xfrm>
            <a:off x="3271555" y="5420416"/>
            <a:ext cx="2704587" cy="338554"/>
          </a:xfrm>
          <a:prstGeom prst="rect">
            <a:avLst/>
          </a:prstGeom>
        </p:spPr>
        <p:txBody>
          <a:bodyPr wrap="none">
            <a:spAutoFit/>
          </a:bodyPr>
          <a:lstStyle/>
          <a:p>
            <a:r>
              <a:rPr lang="en-US" sz="1600" dirty="0">
                <a:solidFill>
                  <a:srgbClr val="FF0000"/>
                </a:solidFill>
              </a:rPr>
              <a:t>Good for gradient vanishing</a:t>
            </a:r>
          </a:p>
        </p:txBody>
      </p:sp>
      <p:sp>
        <p:nvSpPr>
          <p:cNvPr id="18" name="Rectangle 17"/>
          <p:cNvSpPr/>
          <p:nvPr/>
        </p:nvSpPr>
        <p:spPr>
          <a:xfrm>
            <a:off x="6386367" y="2075790"/>
            <a:ext cx="2364750" cy="369332"/>
          </a:xfrm>
          <a:prstGeom prst="rect">
            <a:avLst/>
          </a:prstGeom>
        </p:spPr>
        <p:txBody>
          <a:bodyPr wrap="none">
            <a:spAutoFit/>
          </a:bodyPr>
          <a:lstStyle/>
          <a:p>
            <a:r>
              <a:rPr lang="en-US" b="1" dirty="0"/>
              <a:t>Layer normalization</a:t>
            </a:r>
          </a:p>
        </p:txBody>
      </p:sp>
      <mc:AlternateContent xmlns:mc="http://schemas.openxmlformats.org/markup-compatibility/2006" xmlns:a14="http://schemas.microsoft.com/office/drawing/2010/main">
        <mc:Choice Requires="a14">
          <p:sp>
            <p:nvSpPr>
              <p:cNvPr id="20" name="Rectangle 19"/>
              <p:cNvSpPr/>
              <p:nvPr/>
            </p:nvSpPr>
            <p:spPr>
              <a:xfrm>
                <a:off x="6227461" y="2745477"/>
                <a:ext cx="2693814" cy="6185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𝑜𝑢𝑡𝑝𝑢𝑡</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𝜇</m:t>
                          </m:r>
                        </m:num>
                        <m:den>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𝜖</m:t>
                              </m:r>
                            </m:e>
                          </m:rad>
                        </m:den>
                      </m:f>
                      <m:r>
                        <a:rPr lang="en-US" b="0" i="1" smtClean="0">
                          <a:latin typeface="Cambria Math" panose="02040503050406030204" pitchFamily="18" charset="0"/>
                        </a:rPr>
                        <m:t>𝛾</m:t>
                      </m:r>
                      <m:r>
                        <a:rPr lang="en-US" b="0" i="1" smtClean="0">
                          <a:latin typeface="Cambria Math" panose="02040503050406030204" pitchFamily="18" charset="0"/>
                        </a:rPr>
                        <m:t>+</m:t>
                      </m:r>
                      <m:r>
                        <a:rPr lang="en-US" b="0" i="1" smtClean="0">
                          <a:latin typeface="Cambria Math" panose="02040503050406030204" pitchFamily="18" charset="0"/>
                        </a:rPr>
                        <m:t>𝛽</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6227461" y="2745477"/>
                <a:ext cx="2693814" cy="61856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6677231" y="3472225"/>
                <a:ext cx="173034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𝜇</m:t>
                    </m:r>
                  </m:oMath>
                </a14:m>
                <a:r>
                  <a:rPr lang="en-US" dirty="0"/>
                  <a:t>: mean over </a:t>
                </a:r>
                <a14:m>
                  <m:oMath xmlns:m="http://schemas.openxmlformats.org/officeDocument/2006/math">
                    <m:r>
                      <a:rPr lang="en-US" b="0" i="1" smtClean="0">
                        <a:latin typeface="Cambria Math" panose="02040503050406030204" pitchFamily="18" charset="0"/>
                      </a:rPr>
                      <m:t>𝑥</m:t>
                    </m:r>
                  </m:oMath>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6677231" y="3472225"/>
                <a:ext cx="1730345" cy="369332"/>
              </a:xfrm>
              <a:prstGeom prst="rect">
                <a:avLst/>
              </a:prstGeom>
              <a:blipFill>
                <a:blip r:embed="rId7"/>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6500388" y="4044124"/>
                <a:ext cx="2147960" cy="369332"/>
              </a:xfrm>
              <a:prstGeom prst="rect">
                <a:avLst/>
              </a:prstGeom>
            </p:spPr>
            <p:txBody>
              <a:bodyPr wrap="none">
                <a:spAutoFit/>
              </a:bodyPr>
              <a:lstStyle/>
              <a:p>
                <a14:m>
                  <m:oMath xmlns:m="http://schemas.openxmlformats.org/officeDocument/2006/math">
                    <m:sSup>
                      <m:sSupPr>
                        <m:ctrlPr>
                          <a:rPr lang="en-US" b="0" i="1" smtClean="0">
                            <a:latin typeface="Cambria Math" panose="02040503050406030204" pitchFamily="18" charset="0"/>
                          </a:rPr>
                        </m:ctrlPr>
                      </m:sSupPr>
                      <m:e>
                        <m:r>
                          <a:rPr lang="en-US"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variance over </a:t>
                </a:r>
                <a14:m>
                  <m:oMath xmlns:m="http://schemas.openxmlformats.org/officeDocument/2006/math">
                    <m:r>
                      <a:rPr lang="en-US" b="0" i="1" smtClean="0">
                        <a:latin typeface="Cambria Math" panose="02040503050406030204" pitchFamily="18" charset="0"/>
                      </a:rPr>
                      <m:t>𝑥</m:t>
                    </m:r>
                  </m:oMath>
                </a14:m>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6500388" y="4044124"/>
                <a:ext cx="2147960" cy="369332"/>
              </a:xfrm>
              <a:prstGeom prst="rect">
                <a:avLst/>
              </a:prstGeom>
              <a:blipFill>
                <a:blip r:embed="rId8"/>
                <a:stretch>
                  <a:fillRect t="-8197" b="-24590"/>
                </a:stretch>
              </a:blipFill>
            </p:spPr>
            <p:txBody>
              <a:bodyPr/>
              <a:lstStyle/>
              <a:p>
                <a:r>
                  <a:rPr lang="en-US">
                    <a:noFill/>
                  </a:rPr>
                  <a:t> </a:t>
                </a:r>
              </a:p>
            </p:txBody>
          </p:sp>
        </mc:Fallback>
      </mc:AlternateContent>
      <p:sp>
        <p:nvSpPr>
          <p:cNvPr id="23" name="Rectangle 22"/>
          <p:cNvSpPr/>
          <p:nvPr/>
        </p:nvSpPr>
        <p:spPr>
          <a:xfrm>
            <a:off x="6500388" y="4751295"/>
            <a:ext cx="2318263" cy="338554"/>
          </a:xfrm>
          <a:prstGeom prst="rect">
            <a:avLst/>
          </a:prstGeom>
        </p:spPr>
        <p:txBody>
          <a:bodyPr wrap="none">
            <a:spAutoFit/>
          </a:bodyPr>
          <a:lstStyle/>
          <a:p>
            <a:r>
              <a:rPr lang="en-US" sz="1600" dirty="0">
                <a:solidFill>
                  <a:srgbClr val="FF0000"/>
                </a:solidFill>
              </a:rPr>
              <a:t>help models train faster</a:t>
            </a:r>
          </a:p>
        </p:txBody>
      </p:sp>
    </p:spTree>
    <p:extLst>
      <p:ext uri="{BB962C8B-B14F-4D97-AF65-F5344CB8AC3E}">
        <p14:creationId xmlns:p14="http://schemas.microsoft.com/office/powerpoint/2010/main" val="1771545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Transformer Decoder</a:t>
            </a:r>
          </a:p>
        </p:txBody>
      </p:sp>
      <p:sp>
        <p:nvSpPr>
          <p:cNvPr id="3" name="Content Placeholder 2"/>
          <p:cNvSpPr>
            <a:spLocks noGrp="1"/>
          </p:cNvSpPr>
          <p:nvPr>
            <p:ph idx="1"/>
          </p:nvPr>
        </p:nvSpPr>
        <p:spPr/>
        <p:txBody>
          <a:bodyPr anchor="t"/>
          <a:lstStyle/>
          <a:p>
            <a:pPr>
              <a:lnSpc>
                <a:spcPct val="150000"/>
              </a:lnSpc>
            </a:pPr>
            <a:r>
              <a:rPr lang="en-US" sz="2400" dirty="0"/>
              <a:t>Stack of Transformer Decoder Blocks:</a:t>
            </a:r>
          </a:p>
          <a:p>
            <a:pPr lvl="1">
              <a:lnSpc>
                <a:spcPct val="150000"/>
              </a:lnSpc>
            </a:pPr>
            <a:r>
              <a:rPr lang="en-US" sz="2000" dirty="0"/>
              <a:t>Self-attention</a:t>
            </a:r>
          </a:p>
          <a:p>
            <a:pPr lvl="1">
              <a:lnSpc>
                <a:spcPct val="150000"/>
              </a:lnSpc>
            </a:pPr>
            <a:r>
              <a:rPr lang="en-US" sz="2000" dirty="0"/>
              <a:t>Add &amp; Norm</a:t>
            </a:r>
          </a:p>
          <a:p>
            <a:pPr lvl="1">
              <a:lnSpc>
                <a:spcPct val="150000"/>
              </a:lnSpc>
            </a:pPr>
            <a:r>
              <a:rPr lang="en-US" sz="2000" dirty="0"/>
              <a:t>Feed-Forward</a:t>
            </a:r>
          </a:p>
          <a:p>
            <a:pPr lvl="1">
              <a:lnSpc>
                <a:spcPct val="150000"/>
              </a:lnSpc>
            </a:pPr>
            <a:r>
              <a:rPr lang="en-US" sz="2000" dirty="0"/>
              <a:t>Add &amp; Norm</a:t>
            </a:r>
          </a:p>
        </p:txBody>
      </p:sp>
      <p:sp>
        <p:nvSpPr>
          <p:cNvPr id="4" name="Date Placeholder 3"/>
          <p:cNvSpPr>
            <a:spLocks noGrp="1"/>
          </p:cNvSpPr>
          <p:nvPr>
            <p:ph type="dt" sz="half" idx="10"/>
          </p:nvPr>
        </p:nvSpPr>
        <p:spPr/>
        <p:txBody>
          <a:bodyPr/>
          <a:lstStyle/>
          <a:p>
            <a:pPr>
              <a:defRPr/>
            </a:pPr>
            <a:fld id="{41EC21DF-EB37-4B42-8C13-F989E9C1BF4F}" type="datetime1">
              <a:rPr lang="fr-FR" smtClean="0"/>
              <a:pPr>
                <a:defRPr/>
              </a:pPr>
              <a:t>05/03/2024</a:t>
            </a:fld>
            <a:r>
              <a:rPr lang="fr-FR"/>
              <a:t> - </a:t>
            </a:r>
          </a:p>
        </p:txBody>
      </p:sp>
      <p:sp>
        <p:nvSpPr>
          <p:cNvPr id="5" name="Footer Placeholder 4"/>
          <p:cNvSpPr>
            <a:spLocks noGrp="1"/>
          </p:cNvSpPr>
          <p:nvPr>
            <p:ph type="ftr" sz="quarter" idx="11"/>
          </p:nvPr>
        </p:nvSpPr>
        <p:spPr/>
        <p:txBody>
          <a:bodyPr/>
          <a:lstStyle/>
          <a:p>
            <a:pPr>
              <a:defRPr/>
            </a:pPr>
            <a:r>
              <a:rPr lang="fr-FR"/>
              <a:t>EURECOM CM</a:t>
            </a:r>
          </a:p>
        </p:txBody>
      </p:sp>
      <p:sp>
        <p:nvSpPr>
          <p:cNvPr id="6" name="Slide Number Placeholder 5"/>
          <p:cNvSpPr>
            <a:spLocks noGrp="1"/>
          </p:cNvSpPr>
          <p:nvPr>
            <p:ph type="sldNum" sz="quarter" idx="12"/>
          </p:nvPr>
        </p:nvSpPr>
        <p:spPr/>
        <p:txBody>
          <a:bodyPr/>
          <a:lstStyle/>
          <a:p>
            <a:pPr>
              <a:defRPr/>
            </a:pPr>
            <a:r>
              <a:rPr lang="fr-FR" altLang="en-US"/>
              <a:t>- p </a:t>
            </a:r>
            <a:fld id="{8467945F-14A4-473D-815E-542A28A14452}" type="slidenum">
              <a:rPr lang="fr-FR" altLang="en-US" smtClean="0"/>
              <a:pPr>
                <a:defRPr/>
              </a:pPr>
              <a:t>58</a:t>
            </a:fld>
            <a:r>
              <a:rPr lang="fr-FR" altLang="en-US"/>
              <a:t> </a:t>
            </a:r>
          </a:p>
        </p:txBody>
      </p:sp>
      <p:pic>
        <p:nvPicPr>
          <p:cNvPr id="7" name="Picture 6"/>
          <p:cNvPicPr>
            <a:picLocks noChangeAspect="1"/>
          </p:cNvPicPr>
          <p:nvPr/>
        </p:nvPicPr>
        <p:blipFill>
          <a:blip r:embed="rId2"/>
          <a:stretch>
            <a:fillRect/>
          </a:stretch>
        </p:blipFill>
        <p:spPr>
          <a:xfrm>
            <a:off x="5762866" y="1704865"/>
            <a:ext cx="2881235" cy="4513684"/>
          </a:xfrm>
          <a:prstGeom prst="rect">
            <a:avLst/>
          </a:prstGeom>
        </p:spPr>
      </p:pic>
    </p:spTree>
    <p:extLst>
      <p:ext uri="{BB962C8B-B14F-4D97-AF65-F5344CB8AC3E}">
        <p14:creationId xmlns:p14="http://schemas.microsoft.com/office/powerpoint/2010/main" val="2189389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Transformer Encoder</a:t>
            </a:r>
          </a:p>
        </p:txBody>
      </p:sp>
      <p:sp>
        <p:nvSpPr>
          <p:cNvPr id="3" name="Content Placeholder 2"/>
          <p:cNvSpPr>
            <a:spLocks noGrp="1"/>
          </p:cNvSpPr>
          <p:nvPr>
            <p:ph idx="1"/>
          </p:nvPr>
        </p:nvSpPr>
        <p:spPr/>
        <p:txBody>
          <a:bodyPr anchor="t"/>
          <a:lstStyle/>
          <a:p>
            <a:pPr>
              <a:lnSpc>
                <a:spcPct val="150000"/>
              </a:lnSpc>
            </a:pPr>
            <a:r>
              <a:rPr lang="en-US" sz="2400" dirty="0"/>
              <a:t>Stack of Transformer Encoder Blocks:</a:t>
            </a:r>
          </a:p>
          <a:p>
            <a:pPr lvl="1">
              <a:lnSpc>
                <a:spcPct val="150000"/>
              </a:lnSpc>
            </a:pPr>
            <a:r>
              <a:rPr lang="en-US" sz="2000" dirty="0"/>
              <a:t>Self-attention</a:t>
            </a:r>
          </a:p>
          <a:p>
            <a:pPr lvl="1">
              <a:lnSpc>
                <a:spcPct val="150000"/>
              </a:lnSpc>
            </a:pPr>
            <a:r>
              <a:rPr lang="en-US" sz="2000" dirty="0"/>
              <a:t>Add &amp; Norm</a:t>
            </a:r>
          </a:p>
          <a:p>
            <a:pPr lvl="1">
              <a:lnSpc>
                <a:spcPct val="150000"/>
              </a:lnSpc>
            </a:pPr>
            <a:r>
              <a:rPr lang="en-US" sz="2000" dirty="0"/>
              <a:t>Feed-Forward</a:t>
            </a:r>
          </a:p>
          <a:p>
            <a:pPr lvl="1">
              <a:lnSpc>
                <a:spcPct val="150000"/>
              </a:lnSpc>
            </a:pPr>
            <a:r>
              <a:rPr lang="en-US" sz="2000" dirty="0"/>
              <a:t>Add &amp; Norm</a:t>
            </a:r>
          </a:p>
          <a:p>
            <a:pPr lvl="1">
              <a:lnSpc>
                <a:spcPct val="150000"/>
              </a:lnSpc>
            </a:pPr>
            <a:r>
              <a:rPr lang="en-US" sz="2000" dirty="0">
                <a:solidFill>
                  <a:srgbClr val="FF0000"/>
                </a:solidFill>
              </a:rPr>
              <a:t>Without masking</a:t>
            </a:r>
          </a:p>
        </p:txBody>
      </p:sp>
      <p:sp>
        <p:nvSpPr>
          <p:cNvPr id="4" name="Date Placeholder 3"/>
          <p:cNvSpPr>
            <a:spLocks noGrp="1"/>
          </p:cNvSpPr>
          <p:nvPr>
            <p:ph type="dt" sz="half" idx="10"/>
          </p:nvPr>
        </p:nvSpPr>
        <p:spPr/>
        <p:txBody>
          <a:bodyPr/>
          <a:lstStyle/>
          <a:p>
            <a:pPr>
              <a:defRPr/>
            </a:pPr>
            <a:fld id="{41EC21DF-EB37-4B42-8C13-F989E9C1BF4F}" type="datetime1">
              <a:rPr lang="fr-FR" smtClean="0"/>
              <a:pPr>
                <a:defRPr/>
              </a:pPr>
              <a:t>05/03/2024</a:t>
            </a:fld>
            <a:r>
              <a:rPr lang="fr-FR"/>
              <a:t> - </a:t>
            </a:r>
          </a:p>
        </p:txBody>
      </p:sp>
      <p:sp>
        <p:nvSpPr>
          <p:cNvPr id="5" name="Footer Placeholder 4"/>
          <p:cNvSpPr>
            <a:spLocks noGrp="1"/>
          </p:cNvSpPr>
          <p:nvPr>
            <p:ph type="ftr" sz="quarter" idx="11"/>
          </p:nvPr>
        </p:nvSpPr>
        <p:spPr/>
        <p:txBody>
          <a:bodyPr/>
          <a:lstStyle/>
          <a:p>
            <a:pPr>
              <a:defRPr/>
            </a:pPr>
            <a:r>
              <a:rPr lang="fr-FR"/>
              <a:t>EURECOM CM</a:t>
            </a:r>
          </a:p>
        </p:txBody>
      </p:sp>
      <p:sp>
        <p:nvSpPr>
          <p:cNvPr id="6" name="Slide Number Placeholder 5"/>
          <p:cNvSpPr>
            <a:spLocks noGrp="1"/>
          </p:cNvSpPr>
          <p:nvPr>
            <p:ph type="sldNum" sz="quarter" idx="12"/>
          </p:nvPr>
        </p:nvSpPr>
        <p:spPr/>
        <p:txBody>
          <a:bodyPr/>
          <a:lstStyle/>
          <a:p>
            <a:pPr>
              <a:defRPr/>
            </a:pPr>
            <a:r>
              <a:rPr lang="fr-FR" altLang="en-US"/>
              <a:t>- p </a:t>
            </a:r>
            <a:fld id="{8467945F-14A4-473D-815E-542A28A14452}" type="slidenum">
              <a:rPr lang="fr-FR" altLang="en-US" smtClean="0"/>
              <a:pPr>
                <a:defRPr/>
              </a:pPr>
              <a:t>59</a:t>
            </a:fld>
            <a:r>
              <a:rPr lang="fr-FR" altLang="en-US"/>
              <a:t> </a:t>
            </a:r>
          </a:p>
        </p:txBody>
      </p:sp>
      <p:grpSp>
        <p:nvGrpSpPr>
          <p:cNvPr id="11" name="Group 10"/>
          <p:cNvGrpSpPr/>
          <p:nvPr/>
        </p:nvGrpSpPr>
        <p:grpSpPr>
          <a:xfrm>
            <a:off x="6012160" y="1700808"/>
            <a:ext cx="2736304" cy="4463339"/>
            <a:chOff x="6012160" y="1700808"/>
            <a:chExt cx="2736304" cy="4463339"/>
          </a:xfrm>
        </p:grpSpPr>
        <p:pic>
          <p:nvPicPr>
            <p:cNvPr id="9" name="Picture 8"/>
            <p:cNvPicPr>
              <a:picLocks noChangeAspect="1"/>
            </p:cNvPicPr>
            <p:nvPr/>
          </p:nvPicPr>
          <p:blipFill>
            <a:blip r:embed="rId2"/>
            <a:stretch>
              <a:fillRect/>
            </a:stretch>
          </p:blipFill>
          <p:spPr>
            <a:xfrm>
              <a:off x="6012160" y="1700808"/>
              <a:ext cx="2736304" cy="4319671"/>
            </a:xfrm>
            <a:prstGeom prst="rect">
              <a:avLst/>
            </a:prstGeom>
          </p:spPr>
        </p:pic>
        <p:pic>
          <p:nvPicPr>
            <p:cNvPr id="10" name="Picture 9"/>
            <p:cNvPicPr>
              <a:picLocks noChangeAspect="1"/>
            </p:cNvPicPr>
            <p:nvPr/>
          </p:nvPicPr>
          <p:blipFill>
            <a:blip r:embed="rId3"/>
            <a:stretch>
              <a:fillRect/>
            </a:stretch>
          </p:blipFill>
          <p:spPr>
            <a:xfrm>
              <a:off x="6922418" y="5935547"/>
              <a:ext cx="1362075" cy="228600"/>
            </a:xfrm>
            <a:prstGeom prst="rect">
              <a:avLst/>
            </a:prstGeom>
          </p:spPr>
        </p:pic>
      </p:grpSp>
    </p:spTree>
    <p:extLst>
      <p:ext uri="{BB962C8B-B14F-4D97-AF65-F5344CB8AC3E}">
        <p14:creationId xmlns:p14="http://schemas.microsoft.com/office/powerpoint/2010/main" val="1894640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Combining Models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6</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pic>
        <p:nvPicPr>
          <p:cNvPr id="2" name="Picture 1"/>
          <p:cNvPicPr>
            <a:picLocks noChangeAspect="1"/>
          </p:cNvPicPr>
          <p:nvPr/>
        </p:nvPicPr>
        <p:blipFill>
          <a:blip r:embed="rId3"/>
          <a:stretch>
            <a:fillRect/>
          </a:stretch>
        </p:blipFill>
        <p:spPr>
          <a:xfrm>
            <a:off x="35496" y="1052736"/>
            <a:ext cx="3320277" cy="2714194"/>
          </a:xfrm>
          <a:prstGeom prst="rect">
            <a:avLst/>
          </a:prstGeom>
        </p:spPr>
      </p:pic>
      <p:pic>
        <p:nvPicPr>
          <p:cNvPr id="4" name="Picture 3"/>
          <p:cNvPicPr>
            <a:picLocks noChangeAspect="1"/>
          </p:cNvPicPr>
          <p:nvPr/>
        </p:nvPicPr>
        <p:blipFill>
          <a:blip r:embed="rId4"/>
          <a:stretch>
            <a:fillRect/>
          </a:stretch>
        </p:blipFill>
        <p:spPr>
          <a:xfrm>
            <a:off x="3419872" y="1317833"/>
            <a:ext cx="2679548" cy="1747191"/>
          </a:xfrm>
          <a:prstGeom prst="rect">
            <a:avLst/>
          </a:prstGeom>
        </p:spPr>
      </p:pic>
      <p:cxnSp>
        <p:nvCxnSpPr>
          <p:cNvPr id="7" name="Straight Connector 6"/>
          <p:cNvCxnSpPr/>
          <p:nvPr/>
        </p:nvCxnSpPr>
        <p:spPr bwMode="auto">
          <a:xfrm>
            <a:off x="6226969" y="1052736"/>
            <a:ext cx="0" cy="2952328"/>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8" name="Picture 7"/>
          <p:cNvPicPr>
            <a:picLocks noChangeAspect="1"/>
          </p:cNvPicPr>
          <p:nvPr/>
        </p:nvPicPr>
        <p:blipFill>
          <a:blip r:embed="rId5"/>
          <a:stretch>
            <a:fillRect/>
          </a:stretch>
        </p:blipFill>
        <p:spPr>
          <a:xfrm>
            <a:off x="6302222" y="1700808"/>
            <a:ext cx="2806282" cy="1039522"/>
          </a:xfrm>
          <a:prstGeom prst="rect">
            <a:avLst/>
          </a:prstGeom>
        </p:spPr>
      </p:pic>
      <p:sp>
        <p:nvSpPr>
          <p:cNvPr id="10" name="TextBox 9"/>
          <p:cNvSpPr txBox="1"/>
          <p:nvPr/>
        </p:nvSpPr>
        <p:spPr>
          <a:xfrm>
            <a:off x="3419872" y="3284984"/>
            <a:ext cx="2447528"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1. Evaluate each model</a:t>
            </a:r>
          </a:p>
        </p:txBody>
      </p:sp>
      <p:sp>
        <p:nvSpPr>
          <p:cNvPr id="17" name="TextBox 16"/>
          <p:cNvSpPr txBox="1"/>
          <p:nvPr/>
        </p:nvSpPr>
        <p:spPr>
          <a:xfrm>
            <a:off x="6586538" y="3270963"/>
            <a:ext cx="2447528"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2. Combine the outputs of models</a:t>
            </a:r>
          </a:p>
        </p:txBody>
      </p:sp>
      <p:pic>
        <p:nvPicPr>
          <p:cNvPr id="14" name="Picture 13"/>
          <p:cNvPicPr>
            <a:picLocks noChangeAspect="1"/>
          </p:cNvPicPr>
          <p:nvPr/>
        </p:nvPicPr>
        <p:blipFill>
          <a:blip r:embed="rId6"/>
          <a:stretch>
            <a:fillRect/>
          </a:stretch>
        </p:blipFill>
        <p:spPr>
          <a:xfrm>
            <a:off x="6084168" y="3907228"/>
            <a:ext cx="3051108" cy="506000"/>
          </a:xfrm>
          <a:prstGeom prst="rect">
            <a:avLst/>
          </a:prstGeom>
        </p:spPr>
      </p:pic>
      <p:pic>
        <p:nvPicPr>
          <p:cNvPr id="15" name="Picture 14"/>
          <p:cNvPicPr>
            <a:picLocks noChangeAspect="1"/>
          </p:cNvPicPr>
          <p:nvPr/>
        </p:nvPicPr>
        <p:blipFill>
          <a:blip r:embed="rId7"/>
          <a:stretch>
            <a:fillRect/>
          </a:stretch>
        </p:blipFill>
        <p:spPr>
          <a:xfrm>
            <a:off x="1204396" y="4509120"/>
            <a:ext cx="386127" cy="1657826"/>
          </a:xfrm>
          <a:prstGeom prst="rect">
            <a:avLst/>
          </a:prstGeom>
        </p:spPr>
      </p:pic>
      <p:pic>
        <p:nvPicPr>
          <p:cNvPr id="19" name="Picture 18"/>
          <p:cNvPicPr>
            <a:picLocks noChangeAspect="1"/>
          </p:cNvPicPr>
          <p:nvPr/>
        </p:nvPicPr>
        <p:blipFill>
          <a:blip r:embed="rId8"/>
          <a:stretch>
            <a:fillRect/>
          </a:stretch>
        </p:blipFill>
        <p:spPr>
          <a:xfrm>
            <a:off x="1681600" y="4509120"/>
            <a:ext cx="874176" cy="1714731"/>
          </a:xfrm>
          <a:prstGeom prst="rect">
            <a:avLst/>
          </a:prstGeom>
        </p:spPr>
      </p:pic>
      <p:pic>
        <p:nvPicPr>
          <p:cNvPr id="20" name="Picture 19"/>
          <p:cNvPicPr>
            <a:picLocks noChangeAspect="1"/>
          </p:cNvPicPr>
          <p:nvPr/>
        </p:nvPicPr>
        <p:blipFill>
          <a:blip r:embed="rId9"/>
          <a:stretch>
            <a:fillRect/>
          </a:stretch>
        </p:blipFill>
        <p:spPr>
          <a:xfrm>
            <a:off x="2555776" y="4458097"/>
            <a:ext cx="728835" cy="1779215"/>
          </a:xfrm>
          <a:prstGeom prst="rect">
            <a:avLst/>
          </a:prstGeom>
        </p:spPr>
      </p:pic>
      <p:pic>
        <p:nvPicPr>
          <p:cNvPr id="21" name="Picture 20"/>
          <p:cNvPicPr>
            <a:picLocks noChangeAspect="1"/>
          </p:cNvPicPr>
          <p:nvPr/>
        </p:nvPicPr>
        <p:blipFill>
          <a:blip r:embed="rId10"/>
          <a:stretch>
            <a:fillRect/>
          </a:stretch>
        </p:blipFill>
        <p:spPr>
          <a:xfrm>
            <a:off x="3284611" y="4508448"/>
            <a:ext cx="1492083" cy="1714460"/>
          </a:xfrm>
          <a:prstGeom prst="rect">
            <a:avLst/>
          </a:prstGeom>
        </p:spPr>
      </p:pic>
      <p:pic>
        <p:nvPicPr>
          <p:cNvPr id="22" name="Picture 21"/>
          <p:cNvPicPr>
            <a:picLocks noChangeAspect="1"/>
          </p:cNvPicPr>
          <p:nvPr/>
        </p:nvPicPr>
        <p:blipFill>
          <a:blip r:embed="rId11"/>
          <a:stretch>
            <a:fillRect/>
          </a:stretch>
        </p:blipFill>
        <p:spPr>
          <a:xfrm>
            <a:off x="4759646" y="5049509"/>
            <a:ext cx="1922309" cy="632338"/>
          </a:xfrm>
          <a:prstGeom prst="rect">
            <a:avLst/>
          </a:prstGeom>
        </p:spPr>
      </p:pic>
      <p:sp>
        <p:nvSpPr>
          <p:cNvPr id="25" name="TextBox 24"/>
          <p:cNvSpPr txBox="1"/>
          <p:nvPr/>
        </p:nvSpPr>
        <p:spPr>
          <a:xfrm>
            <a:off x="2337929" y="4200671"/>
            <a:ext cx="2447528"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Neural Network</a:t>
            </a:r>
          </a:p>
        </p:txBody>
      </p:sp>
      <p:sp>
        <p:nvSpPr>
          <p:cNvPr id="26" name="TextBox 25"/>
          <p:cNvSpPr txBox="1"/>
          <p:nvPr/>
        </p:nvSpPr>
        <p:spPr>
          <a:xfrm>
            <a:off x="3312517" y="5971442"/>
            <a:ext cx="2447528"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Perceptron / Neuron</a:t>
            </a:r>
          </a:p>
        </p:txBody>
      </p:sp>
    </p:spTree>
    <p:extLst>
      <p:ext uri="{BB962C8B-B14F-4D97-AF65-F5344CB8AC3E}">
        <p14:creationId xmlns:p14="http://schemas.microsoft.com/office/powerpoint/2010/main" val="149699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25" grpId="0"/>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642542" y="1173353"/>
            <a:ext cx="4290417" cy="5016120"/>
          </a:xfrm>
          <a:prstGeom prst="rect">
            <a:avLst/>
          </a:prstGeom>
        </p:spPr>
      </p:pic>
      <p:sp>
        <p:nvSpPr>
          <p:cNvPr id="2" name="Title 1"/>
          <p:cNvSpPr>
            <a:spLocks noGrp="1"/>
          </p:cNvSpPr>
          <p:nvPr>
            <p:ph type="title"/>
          </p:nvPr>
        </p:nvSpPr>
        <p:spPr/>
        <p:txBody>
          <a:bodyPr/>
          <a:lstStyle/>
          <a:p>
            <a:r>
              <a:rPr lang="en-US" dirty="0"/>
              <a:t>Transformer Encoder-Decoder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t"/>
              <a:lstStyle/>
              <a:p>
                <a:pPr>
                  <a:lnSpc>
                    <a:spcPct val="150000"/>
                  </a:lnSpc>
                </a:pPr>
                <a:r>
                  <a:rPr lang="en-US" sz="2400" dirty="0"/>
                  <a:t>Stack of Encoder and Decoder Blocks:</a:t>
                </a:r>
              </a:p>
              <a:p>
                <a:pPr lvl="1">
                  <a:lnSpc>
                    <a:spcPct val="150000"/>
                  </a:lnSpc>
                </a:pPr>
                <a:r>
                  <a:rPr lang="en-US" sz="2000" dirty="0"/>
                  <a:t>Self-attention</a:t>
                </a:r>
              </a:p>
              <a:p>
                <a:pPr lvl="1">
                  <a:lnSpc>
                    <a:spcPct val="150000"/>
                  </a:lnSpc>
                </a:pPr>
                <a:r>
                  <a:rPr lang="en-US" sz="2000" dirty="0"/>
                  <a:t>Add &amp; Norm</a:t>
                </a:r>
              </a:p>
              <a:p>
                <a:pPr lvl="1">
                  <a:lnSpc>
                    <a:spcPct val="150000"/>
                  </a:lnSpc>
                </a:pPr>
                <a:r>
                  <a:rPr lang="en-US" sz="2000" dirty="0"/>
                  <a:t>Feed-Forward</a:t>
                </a:r>
              </a:p>
              <a:p>
                <a:pPr lvl="1">
                  <a:lnSpc>
                    <a:spcPct val="150000"/>
                  </a:lnSpc>
                </a:pPr>
                <a:r>
                  <a:rPr lang="en-US" sz="2000" dirty="0"/>
                  <a:t>Add &amp; Norm</a:t>
                </a:r>
              </a:p>
              <a:p>
                <a:pPr lvl="1">
                  <a:lnSpc>
                    <a:spcPct val="150000"/>
                  </a:lnSpc>
                </a:pPr>
                <a:r>
                  <a:rPr lang="en-US" sz="2000" dirty="0">
                    <a:solidFill>
                      <a:srgbClr val="FF0000"/>
                    </a:solidFill>
                  </a:rPr>
                  <a:t>Cross-attention</a:t>
                </a:r>
              </a:p>
              <a:p>
                <a:pPr lvl="2">
                  <a:lnSpc>
                    <a:spcPct val="150000"/>
                  </a:lnSpc>
                </a:pPr>
                <a:r>
                  <a:rPr lang="en-US" sz="1600" dirty="0">
                    <a:solidFill>
                      <a:srgbClr val="FF0000"/>
                    </a:solidFill>
                  </a:rPr>
                  <a:t>Keys and Values from Encoder</a:t>
                </a:r>
              </a:p>
              <a:p>
                <a:pPr marL="914400" lvl="2" indent="0">
                  <a:lnSpc>
                    <a:spcPct val="150000"/>
                  </a:lnSpc>
                  <a:buNone/>
                </a:pPr>
                <a:r>
                  <a:rPr lang="en-US" sz="1600" b="0" dirty="0">
                    <a:solidFill>
                      <a:srgbClr val="FF0000"/>
                    </a:solidFill>
                  </a:rPr>
                  <a:t>  	</a:t>
                </a:r>
                <a14:m>
                  <m:oMath xmlns:m="http://schemas.openxmlformats.org/officeDocument/2006/math">
                    <m:sSub>
                      <m:sSubPr>
                        <m:ctrlPr>
                          <a:rPr lang="en-US" sz="1600" b="0" i="1" smtClean="0">
                            <a:solidFill>
                              <a:srgbClr val="FF0000"/>
                            </a:solidFill>
                            <a:latin typeface="Cambria Math" panose="02040503050406030204" pitchFamily="18" charset="0"/>
                          </a:rPr>
                        </m:ctrlPr>
                      </m:sSubPr>
                      <m:e>
                        <m:r>
                          <a:rPr lang="en-US" sz="1600" b="1" i="1" smtClean="0">
                            <a:solidFill>
                              <a:srgbClr val="FF0000"/>
                            </a:solidFill>
                            <a:latin typeface="Cambria Math" panose="02040503050406030204" pitchFamily="18" charset="0"/>
                          </a:rPr>
                          <m:t>𝒌</m:t>
                        </m:r>
                      </m:e>
                      <m:sub>
                        <m:r>
                          <a:rPr lang="en-US" sz="1600" b="0" i="1" smtClean="0">
                            <a:solidFill>
                              <a:srgbClr val="FF0000"/>
                            </a:solidFill>
                            <a:latin typeface="Cambria Math" panose="02040503050406030204" pitchFamily="18" charset="0"/>
                          </a:rPr>
                          <m:t>𝑖</m:t>
                        </m:r>
                      </m:sub>
                    </m:sSub>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𝐾</m:t>
                    </m:r>
                    <m:sSub>
                      <m:sSubPr>
                        <m:ctrlPr>
                          <a:rPr lang="en-US" sz="1600" b="0" i="1" smtClean="0">
                            <a:solidFill>
                              <a:srgbClr val="FF0000"/>
                            </a:solidFill>
                            <a:latin typeface="Cambria Math" panose="02040503050406030204" pitchFamily="18" charset="0"/>
                          </a:rPr>
                        </m:ctrlPr>
                      </m:sSubPr>
                      <m:e>
                        <m:r>
                          <a:rPr lang="en-US" sz="1600" b="1" i="1" smtClean="0">
                            <a:solidFill>
                              <a:srgbClr val="FF0000"/>
                            </a:solidFill>
                            <a:latin typeface="Cambria Math" panose="02040503050406030204" pitchFamily="18" charset="0"/>
                          </a:rPr>
                          <m:t>𝒉</m:t>
                        </m:r>
                      </m:e>
                      <m:sub>
                        <m:r>
                          <a:rPr lang="en-US" sz="1600" b="0" i="1" smtClean="0">
                            <a:solidFill>
                              <a:srgbClr val="FF0000"/>
                            </a:solidFill>
                            <a:latin typeface="Cambria Math" panose="02040503050406030204" pitchFamily="18" charset="0"/>
                          </a:rPr>
                          <m:t>𝑖</m:t>
                        </m:r>
                      </m:sub>
                    </m:sSub>
                    <m:r>
                      <a:rPr lang="en-US" sz="1600" b="0" i="1" smtClean="0">
                        <a:solidFill>
                          <a:srgbClr val="FF0000"/>
                        </a:solidFill>
                        <a:latin typeface="Cambria Math" panose="02040503050406030204" pitchFamily="18" charset="0"/>
                      </a:rPr>
                      <m:t>,  </m:t>
                    </m:r>
                    <m:sSub>
                      <m:sSubPr>
                        <m:ctrlPr>
                          <a:rPr lang="en-US" sz="1600" i="1">
                            <a:solidFill>
                              <a:srgbClr val="FF0000"/>
                            </a:solidFill>
                            <a:latin typeface="Cambria Math" panose="02040503050406030204" pitchFamily="18" charset="0"/>
                          </a:rPr>
                        </m:ctrlPr>
                      </m:sSubPr>
                      <m:e>
                        <m:r>
                          <a:rPr lang="en-US" sz="1600" b="1" i="1" smtClean="0">
                            <a:solidFill>
                              <a:srgbClr val="FF0000"/>
                            </a:solidFill>
                            <a:latin typeface="Cambria Math" panose="02040503050406030204" pitchFamily="18" charset="0"/>
                          </a:rPr>
                          <m:t>𝒗</m:t>
                        </m:r>
                      </m:e>
                      <m:sub>
                        <m:r>
                          <a:rPr lang="en-US" sz="1600" i="1">
                            <a:solidFill>
                              <a:srgbClr val="FF0000"/>
                            </a:solidFill>
                            <a:latin typeface="Cambria Math" panose="02040503050406030204" pitchFamily="18" charset="0"/>
                          </a:rPr>
                          <m:t>𝑖</m:t>
                        </m:r>
                      </m:sub>
                    </m:sSub>
                    <m:r>
                      <a:rPr lang="en-US" sz="1600" i="1">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𝑉</m:t>
                    </m:r>
                    <m:sSub>
                      <m:sSubPr>
                        <m:ctrlPr>
                          <a:rPr lang="en-US" sz="1600" i="1">
                            <a:solidFill>
                              <a:srgbClr val="FF0000"/>
                            </a:solidFill>
                            <a:latin typeface="Cambria Math" panose="02040503050406030204" pitchFamily="18" charset="0"/>
                          </a:rPr>
                        </m:ctrlPr>
                      </m:sSubPr>
                      <m:e>
                        <m:r>
                          <a:rPr lang="en-US" sz="1600" b="1" i="1">
                            <a:solidFill>
                              <a:srgbClr val="FF0000"/>
                            </a:solidFill>
                            <a:latin typeface="Cambria Math" panose="02040503050406030204" pitchFamily="18" charset="0"/>
                          </a:rPr>
                          <m:t>𝒉</m:t>
                        </m:r>
                      </m:e>
                      <m:sub>
                        <m:r>
                          <a:rPr lang="en-US" sz="1600" i="1">
                            <a:solidFill>
                              <a:srgbClr val="FF0000"/>
                            </a:solidFill>
                            <a:latin typeface="Cambria Math" panose="02040503050406030204" pitchFamily="18" charset="0"/>
                          </a:rPr>
                          <m:t>𝑖</m:t>
                        </m:r>
                      </m:sub>
                    </m:sSub>
                  </m:oMath>
                </a14:m>
                <a:endParaRPr lang="en-US" sz="1600" dirty="0">
                  <a:solidFill>
                    <a:srgbClr val="FF0000"/>
                  </a:solidFill>
                </a:endParaRPr>
              </a:p>
              <a:p>
                <a:pPr lvl="2">
                  <a:lnSpc>
                    <a:spcPct val="150000"/>
                  </a:lnSpc>
                </a:pPr>
                <a:r>
                  <a:rPr lang="en-US" sz="1600" dirty="0">
                    <a:solidFill>
                      <a:srgbClr val="FF0000"/>
                    </a:solidFill>
                  </a:rPr>
                  <a:t>Queries from Decoder</a:t>
                </a:r>
              </a:p>
              <a:p>
                <a:pPr marL="914400" lvl="2" indent="0">
                  <a:lnSpc>
                    <a:spcPct val="150000"/>
                  </a:lnSpc>
                  <a:buNone/>
                </a:pPr>
                <a:r>
                  <a:rPr lang="en-US" sz="1600" dirty="0">
                    <a:solidFill>
                      <a:srgbClr val="FF0000"/>
                    </a:solidFill>
                  </a:rPr>
                  <a:t>	 </a:t>
                </a:r>
                <a14:m>
                  <m:oMath xmlns:m="http://schemas.openxmlformats.org/officeDocument/2006/math">
                    <m:sSub>
                      <m:sSubPr>
                        <m:ctrlPr>
                          <a:rPr lang="en-US" sz="1600" i="1">
                            <a:solidFill>
                              <a:srgbClr val="FF0000"/>
                            </a:solidFill>
                            <a:latin typeface="Cambria Math" panose="02040503050406030204" pitchFamily="18" charset="0"/>
                          </a:rPr>
                        </m:ctrlPr>
                      </m:sSubPr>
                      <m:e>
                        <m:r>
                          <a:rPr lang="en-US" sz="1600" b="1" i="1" smtClean="0">
                            <a:solidFill>
                              <a:srgbClr val="FF0000"/>
                            </a:solidFill>
                            <a:latin typeface="Cambria Math" panose="02040503050406030204" pitchFamily="18" charset="0"/>
                          </a:rPr>
                          <m:t>𝒒</m:t>
                        </m:r>
                      </m:e>
                      <m:sub>
                        <m:r>
                          <a:rPr lang="en-US" sz="1600" i="1">
                            <a:solidFill>
                              <a:srgbClr val="FF0000"/>
                            </a:solidFill>
                            <a:latin typeface="Cambria Math" panose="02040503050406030204" pitchFamily="18" charset="0"/>
                          </a:rPr>
                          <m:t>𝑖</m:t>
                        </m:r>
                      </m:sub>
                    </m:sSub>
                    <m:r>
                      <a:rPr lang="en-US" sz="1600" i="1">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𝑄</m:t>
                    </m:r>
                    <m:sSub>
                      <m:sSubPr>
                        <m:ctrlPr>
                          <a:rPr lang="en-US" sz="1600" i="1">
                            <a:solidFill>
                              <a:srgbClr val="FF0000"/>
                            </a:solidFill>
                            <a:latin typeface="Cambria Math" panose="02040503050406030204" pitchFamily="18" charset="0"/>
                          </a:rPr>
                        </m:ctrlPr>
                      </m:sSubPr>
                      <m:e>
                        <m:r>
                          <a:rPr lang="en-US" sz="1600" b="1" i="1" smtClean="0">
                            <a:solidFill>
                              <a:srgbClr val="FF0000"/>
                            </a:solidFill>
                            <a:latin typeface="Cambria Math" panose="02040503050406030204" pitchFamily="18" charset="0"/>
                          </a:rPr>
                          <m:t>𝒛</m:t>
                        </m:r>
                      </m:e>
                      <m:sub>
                        <m:r>
                          <a:rPr lang="en-US" sz="1600" i="1">
                            <a:solidFill>
                              <a:srgbClr val="FF0000"/>
                            </a:solidFill>
                            <a:latin typeface="Cambria Math" panose="02040503050406030204" pitchFamily="18" charset="0"/>
                          </a:rPr>
                          <m:t>𝑖</m:t>
                        </m:r>
                      </m:sub>
                    </m:sSub>
                  </m:oMath>
                </a14:m>
                <a:endParaRPr lang="en-US" sz="16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1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41EC21DF-EB37-4B42-8C13-F989E9C1BF4F}" type="datetime1">
              <a:rPr lang="fr-FR" smtClean="0"/>
              <a:pPr>
                <a:defRPr/>
              </a:pPr>
              <a:t>05/03/2024</a:t>
            </a:fld>
            <a:r>
              <a:rPr lang="fr-FR"/>
              <a:t> - </a:t>
            </a:r>
          </a:p>
        </p:txBody>
      </p:sp>
      <p:sp>
        <p:nvSpPr>
          <p:cNvPr id="5" name="Footer Placeholder 4"/>
          <p:cNvSpPr>
            <a:spLocks noGrp="1"/>
          </p:cNvSpPr>
          <p:nvPr>
            <p:ph type="ftr" sz="quarter" idx="11"/>
          </p:nvPr>
        </p:nvSpPr>
        <p:spPr/>
        <p:txBody>
          <a:bodyPr/>
          <a:lstStyle/>
          <a:p>
            <a:pPr>
              <a:defRPr/>
            </a:pPr>
            <a:r>
              <a:rPr lang="fr-FR"/>
              <a:t>EURECOM CM</a:t>
            </a:r>
          </a:p>
        </p:txBody>
      </p:sp>
      <p:sp>
        <p:nvSpPr>
          <p:cNvPr id="6" name="Slide Number Placeholder 5"/>
          <p:cNvSpPr>
            <a:spLocks noGrp="1"/>
          </p:cNvSpPr>
          <p:nvPr>
            <p:ph type="sldNum" sz="quarter" idx="12"/>
          </p:nvPr>
        </p:nvSpPr>
        <p:spPr/>
        <p:txBody>
          <a:bodyPr/>
          <a:lstStyle/>
          <a:p>
            <a:pPr>
              <a:defRPr/>
            </a:pPr>
            <a:r>
              <a:rPr lang="fr-FR" altLang="en-US"/>
              <a:t>- p </a:t>
            </a:r>
            <a:fld id="{8467945F-14A4-473D-815E-542A28A14452}" type="slidenum">
              <a:rPr lang="fr-FR" altLang="en-US" smtClean="0"/>
              <a:pPr>
                <a:defRPr/>
              </a:pPr>
              <a:t>60</a:t>
            </a:fld>
            <a:r>
              <a:rPr lang="fr-FR" altLang="en-US"/>
              <a:t> </a:t>
            </a:r>
          </a:p>
        </p:txBody>
      </p:sp>
      <mc:AlternateContent xmlns:mc="http://schemas.openxmlformats.org/markup-compatibility/2006" xmlns:a14="http://schemas.microsoft.com/office/drawing/2010/main">
        <mc:Choice Requires="a14">
          <p:sp>
            <p:nvSpPr>
              <p:cNvPr id="8" name="Rectangle 7"/>
              <p:cNvSpPr/>
              <p:nvPr/>
            </p:nvSpPr>
            <p:spPr>
              <a:xfrm>
                <a:off x="5641569" y="2564904"/>
                <a:ext cx="46673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𝒉</m:t>
                          </m:r>
                        </m:e>
                        <m:sub>
                          <m:r>
                            <a:rPr lang="en-US" b="1" i="1">
                              <a:solidFill>
                                <a:srgbClr val="FF0000"/>
                              </a:solidFill>
                              <a:latin typeface="Cambria Math" panose="02040503050406030204" pitchFamily="18" charset="0"/>
                            </a:rPr>
                            <m:t>𝒊</m:t>
                          </m:r>
                        </m:sub>
                      </m:sSub>
                    </m:oMath>
                  </m:oMathPara>
                </a14:m>
                <a:endParaRPr lang="en-US" b="1" dirty="0"/>
              </a:p>
            </p:txBody>
          </p:sp>
        </mc:Choice>
        <mc:Fallback xmlns="">
          <p:sp>
            <p:nvSpPr>
              <p:cNvPr id="8" name="Rectangle 7"/>
              <p:cNvSpPr>
                <a:spLocks noRot="1" noChangeAspect="1" noMove="1" noResize="1" noEditPoints="1" noAdjustHandles="1" noChangeArrowheads="1" noChangeShapeType="1" noTextEdit="1"/>
              </p:cNvSpPr>
              <p:nvPr/>
            </p:nvSpPr>
            <p:spPr>
              <a:xfrm>
                <a:off x="5641569" y="2564904"/>
                <a:ext cx="466730" cy="369332"/>
              </a:xfrm>
              <a:prstGeom prst="rect">
                <a:avLst/>
              </a:prstGeom>
              <a:blipFill>
                <a:blip r:embed="rId4"/>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044082" y="3592472"/>
                <a:ext cx="4394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𝒛</m:t>
                          </m:r>
                        </m:e>
                        <m:sub>
                          <m:r>
                            <a:rPr lang="en-US" b="1" i="1">
                              <a:solidFill>
                                <a:srgbClr val="FF0000"/>
                              </a:solidFill>
                              <a:latin typeface="Cambria Math" panose="02040503050406030204" pitchFamily="18" charset="0"/>
                            </a:rPr>
                            <m:t>𝒊</m:t>
                          </m:r>
                        </m:sub>
                      </m:sSub>
                    </m:oMath>
                  </m:oMathPara>
                </a14:m>
                <a:endParaRPr lang="en-US" b="1" dirty="0"/>
              </a:p>
            </p:txBody>
          </p:sp>
        </mc:Choice>
        <mc:Fallback xmlns="">
          <p:sp>
            <p:nvSpPr>
              <p:cNvPr id="12" name="Rectangle 11"/>
              <p:cNvSpPr>
                <a:spLocks noRot="1" noChangeAspect="1" noMove="1" noResize="1" noEditPoints="1" noAdjustHandles="1" noChangeArrowheads="1" noChangeShapeType="1" noTextEdit="1"/>
              </p:cNvSpPr>
              <p:nvPr/>
            </p:nvSpPr>
            <p:spPr>
              <a:xfrm>
                <a:off x="8044082" y="3592472"/>
                <a:ext cx="439479" cy="369332"/>
              </a:xfrm>
              <a:prstGeom prst="rect">
                <a:avLst/>
              </a:prstGeom>
              <a:blipFill>
                <a:blip r:embed="rId5"/>
                <a:stretch>
                  <a:fillRect b="-1639"/>
                </a:stretch>
              </a:blipFill>
            </p:spPr>
            <p:txBody>
              <a:bodyPr/>
              <a:lstStyle/>
              <a:p>
                <a:r>
                  <a:rPr lang="en-US">
                    <a:noFill/>
                  </a:rPr>
                  <a:t> </a:t>
                </a:r>
              </a:p>
            </p:txBody>
          </p:sp>
        </mc:Fallback>
      </mc:AlternateContent>
    </p:spTree>
    <p:extLst>
      <p:ext uri="{BB962C8B-B14F-4D97-AF65-F5344CB8AC3E}">
        <p14:creationId xmlns:p14="http://schemas.microsoft.com/office/powerpoint/2010/main" val="25784443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629879" y="1977448"/>
            <a:ext cx="3263296" cy="3815267"/>
          </a:xfrm>
          <a:prstGeom prst="rect">
            <a:avLst/>
          </a:prstGeom>
        </p:spPr>
      </p:pic>
      <p:sp>
        <p:nvSpPr>
          <p:cNvPr id="2" name="Title 1"/>
          <p:cNvSpPr>
            <a:spLocks noGrp="1"/>
          </p:cNvSpPr>
          <p:nvPr>
            <p:ph type="title"/>
          </p:nvPr>
        </p:nvSpPr>
        <p:spPr/>
        <p:txBody>
          <a:bodyPr/>
          <a:lstStyle/>
          <a:p>
            <a:r>
              <a:rPr lang="en-US" dirty="0"/>
              <a:t>Large Language Models</a:t>
            </a:r>
          </a:p>
        </p:txBody>
      </p:sp>
      <p:sp>
        <p:nvSpPr>
          <p:cNvPr id="4" name="Date Placeholder 3"/>
          <p:cNvSpPr>
            <a:spLocks noGrp="1"/>
          </p:cNvSpPr>
          <p:nvPr>
            <p:ph type="dt" sz="half" idx="10"/>
          </p:nvPr>
        </p:nvSpPr>
        <p:spPr/>
        <p:txBody>
          <a:bodyPr/>
          <a:lstStyle/>
          <a:p>
            <a:pPr>
              <a:defRPr/>
            </a:pPr>
            <a:fld id="{41EC21DF-EB37-4B42-8C13-F989E9C1BF4F}" type="datetime1">
              <a:rPr lang="fr-FR" smtClean="0"/>
              <a:pPr>
                <a:defRPr/>
              </a:pPr>
              <a:t>05/03/2024</a:t>
            </a:fld>
            <a:r>
              <a:rPr lang="fr-FR"/>
              <a:t> - </a:t>
            </a:r>
          </a:p>
        </p:txBody>
      </p:sp>
      <p:sp>
        <p:nvSpPr>
          <p:cNvPr id="5" name="Footer Placeholder 4"/>
          <p:cNvSpPr>
            <a:spLocks noGrp="1"/>
          </p:cNvSpPr>
          <p:nvPr>
            <p:ph type="ftr" sz="quarter" idx="11"/>
          </p:nvPr>
        </p:nvSpPr>
        <p:spPr/>
        <p:txBody>
          <a:bodyPr/>
          <a:lstStyle/>
          <a:p>
            <a:pPr>
              <a:defRPr/>
            </a:pPr>
            <a:r>
              <a:rPr lang="fr-FR"/>
              <a:t>EURECOM CM</a:t>
            </a:r>
          </a:p>
        </p:txBody>
      </p:sp>
      <p:sp>
        <p:nvSpPr>
          <p:cNvPr id="6" name="Slide Number Placeholder 5"/>
          <p:cNvSpPr>
            <a:spLocks noGrp="1"/>
          </p:cNvSpPr>
          <p:nvPr>
            <p:ph type="sldNum" sz="quarter" idx="12"/>
          </p:nvPr>
        </p:nvSpPr>
        <p:spPr/>
        <p:txBody>
          <a:bodyPr/>
          <a:lstStyle/>
          <a:p>
            <a:pPr>
              <a:defRPr/>
            </a:pPr>
            <a:r>
              <a:rPr lang="fr-FR" altLang="en-US"/>
              <a:t>- p </a:t>
            </a:r>
            <a:fld id="{8467945F-14A4-473D-815E-542A28A14452}" type="slidenum">
              <a:rPr lang="fr-FR" altLang="en-US" smtClean="0"/>
              <a:pPr>
                <a:defRPr/>
              </a:pPr>
              <a:t>61</a:t>
            </a:fld>
            <a:r>
              <a:rPr lang="fr-FR" altLang="en-US"/>
              <a:t> </a:t>
            </a:r>
          </a:p>
        </p:txBody>
      </p:sp>
      <p:grpSp>
        <p:nvGrpSpPr>
          <p:cNvPr id="11" name="Group 10"/>
          <p:cNvGrpSpPr/>
          <p:nvPr/>
        </p:nvGrpSpPr>
        <p:grpSpPr>
          <a:xfrm>
            <a:off x="179512" y="2324446"/>
            <a:ext cx="2118269" cy="3455227"/>
            <a:chOff x="6012160" y="1700808"/>
            <a:chExt cx="2736304" cy="4463339"/>
          </a:xfrm>
        </p:grpSpPr>
        <p:pic>
          <p:nvPicPr>
            <p:cNvPr id="13" name="Picture 12"/>
            <p:cNvPicPr>
              <a:picLocks noChangeAspect="1"/>
            </p:cNvPicPr>
            <p:nvPr/>
          </p:nvPicPr>
          <p:blipFill>
            <a:blip r:embed="rId4"/>
            <a:stretch>
              <a:fillRect/>
            </a:stretch>
          </p:blipFill>
          <p:spPr>
            <a:xfrm>
              <a:off x="6012160" y="1700808"/>
              <a:ext cx="2736304" cy="4319671"/>
            </a:xfrm>
            <a:prstGeom prst="rect">
              <a:avLst/>
            </a:prstGeom>
          </p:spPr>
        </p:pic>
        <p:pic>
          <p:nvPicPr>
            <p:cNvPr id="14" name="Picture 13"/>
            <p:cNvPicPr>
              <a:picLocks noChangeAspect="1"/>
            </p:cNvPicPr>
            <p:nvPr/>
          </p:nvPicPr>
          <p:blipFill>
            <a:blip r:embed="rId5"/>
            <a:stretch>
              <a:fillRect/>
            </a:stretch>
          </p:blipFill>
          <p:spPr>
            <a:xfrm>
              <a:off x="6922418" y="5935547"/>
              <a:ext cx="1362075" cy="228600"/>
            </a:xfrm>
            <a:prstGeom prst="rect">
              <a:avLst/>
            </a:prstGeom>
          </p:spPr>
        </p:pic>
      </p:grpSp>
      <p:pic>
        <p:nvPicPr>
          <p:cNvPr id="15" name="Picture 14"/>
          <p:cNvPicPr>
            <a:picLocks noChangeAspect="1"/>
          </p:cNvPicPr>
          <p:nvPr/>
        </p:nvPicPr>
        <p:blipFill>
          <a:blip r:embed="rId6"/>
          <a:stretch>
            <a:fillRect/>
          </a:stretch>
        </p:blipFill>
        <p:spPr>
          <a:xfrm>
            <a:off x="2864375" y="2324446"/>
            <a:ext cx="2198909" cy="3444766"/>
          </a:xfrm>
          <a:prstGeom prst="rect">
            <a:avLst/>
          </a:prstGeom>
        </p:spPr>
      </p:pic>
      <p:sp>
        <p:nvSpPr>
          <p:cNvPr id="16" name="Rectangle 15"/>
          <p:cNvSpPr/>
          <p:nvPr/>
        </p:nvSpPr>
        <p:spPr>
          <a:xfrm>
            <a:off x="3667740" y="1164116"/>
            <a:ext cx="1107996" cy="646331"/>
          </a:xfrm>
          <a:prstGeom prst="rect">
            <a:avLst/>
          </a:prstGeom>
        </p:spPr>
        <p:txBody>
          <a:bodyPr wrap="none">
            <a:spAutoFit/>
          </a:bodyPr>
          <a:lstStyle/>
          <a:p>
            <a:pPr algn="ctr"/>
            <a:r>
              <a:rPr lang="en-US" b="1" dirty="0"/>
              <a:t>Decoder</a:t>
            </a:r>
          </a:p>
          <a:p>
            <a:pPr algn="ctr"/>
            <a:r>
              <a:rPr lang="en-US" b="1" dirty="0"/>
              <a:t>(GPT)</a:t>
            </a:r>
          </a:p>
        </p:txBody>
      </p:sp>
      <p:sp>
        <p:nvSpPr>
          <p:cNvPr id="17" name="Rectangle 16"/>
          <p:cNvSpPr/>
          <p:nvPr/>
        </p:nvSpPr>
        <p:spPr>
          <a:xfrm>
            <a:off x="884175" y="1169348"/>
            <a:ext cx="1107996" cy="646331"/>
          </a:xfrm>
          <a:prstGeom prst="rect">
            <a:avLst/>
          </a:prstGeom>
        </p:spPr>
        <p:txBody>
          <a:bodyPr wrap="none">
            <a:spAutoFit/>
          </a:bodyPr>
          <a:lstStyle/>
          <a:p>
            <a:pPr algn="ctr"/>
            <a:r>
              <a:rPr lang="en-US" b="1" dirty="0"/>
              <a:t>Encoder</a:t>
            </a:r>
          </a:p>
          <a:p>
            <a:pPr algn="ctr"/>
            <a:r>
              <a:rPr lang="en-US" b="1" dirty="0"/>
              <a:t>(BERT)</a:t>
            </a:r>
          </a:p>
        </p:txBody>
      </p:sp>
      <p:sp>
        <p:nvSpPr>
          <p:cNvPr id="18" name="Rectangle 17"/>
          <p:cNvSpPr/>
          <p:nvPr/>
        </p:nvSpPr>
        <p:spPr>
          <a:xfrm>
            <a:off x="6196936" y="1170641"/>
            <a:ext cx="2108269" cy="646331"/>
          </a:xfrm>
          <a:prstGeom prst="rect">
            <a:avLst/>
          </a:prstGeom>
        </p:spPr>
        <p:txBody>
          <a:bodyPr wrap="none">
            <a:spAutoFit/>
          </a:bodyPr>
          <a:lstStyle/>
          <a:p>
            <a:pPr algn="ctr"/>
            <a:r>
              <a:rPr lang="en-US" b="1" dirty="0"/>
              <a:t>Encoder-Decoder</a:t>
            </a:r>
          </a:p>
          <a:p>
            <a:pPr algn="ctr"/>
            <a:r>
              <a:rPr lang="en-US" b="1" dirty="0"/>
              <a:t>(T5)</a:t>
            </a:r>
          </a:p>
        </p:txBody>
      </p:sp>
    </p:spTree>
    <p:extLst>
      <p:ext uri="{BB962C8B-B14F-4D97-AF65-F5344CB8AC3E}">
        <p14:creationId xmlns:p14="http://schemas.microsoft.com/office/powerpoint/2010/main" val="24589363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size vs. Dataset size</a:t>
            </a:r>
          </a:p>
        </p:txBody>
      </p:sp>
      <p:pic>
        <p:nvPicPr>
          <p:cNvPr id="7" name="Content Placeholder 6"/>
          <p:cNvPicPr>
            <a:picLocks noGrp="1" noChangeAspect="1"/>
          </p:cNvPicPr>
          <p:nvPr>
            <p:ph idx="1"/>
          </p:nvPr>
        </p:nvPicPr>
        <p:blipFill>
          <a:blip r:embed="rId2"/>
          <a:stretch>
            <a:fillRect/>
          </a:stretch>
        </p:blipFill>
        <p:spPr>
          <a:xfrm>
            <a:off x="287337" y="1700808"/>
            <a:ext cx="8642350" cy="2813575"/>
          </a:xfrm>
          <a:prstGeom prst="rect">
            <a:avLst/>
          </a:prstGeom>
        </p:spPr>
      </p:pic>
      <p:sp>
        <p:nvSpPr>
          <p:cNvPr id="4" name="Date Placeholder 3"/>
          <p:cNvSpPr>
            <a:spLocks noGrp="1"/>
          </p:cNvSpPr>
          <p:nvPr>
            <p:ph type="dt" sz="half" idx="10"/>
          </p:nvPr>
        </p:nvSpPr>
        <p:spPr/>
        <p:txBody>
          <a:bodyPr/>
          <a:lstStyle/>
          <a:p>
            <a:pPr>
              <a:defRPr/>
            </a:pPr>
            <a:fld id="{41EC21DF-EB37-4B42-8C13-F989E9C1BF4F}" type="datetime1">
              <a:rPr lang="fr-FR" smtClean="0"/>
              <a:pPr>
                <a:defRPr/>
              </a:pPr>
              <a:t>05/03/2024</a:t>
            </a:fld>
            <a:r>
              <a:rPr lang="fr-FR"/>
              <a:t> - </a:t>
            </a:r>
          </a:p>
        </p:txBody>
      </p:sp>
      <p:sp>
        <p:nvSpPr>
          <p:cNvPr id="5" name="Footer Placeholder 4"/>
          <p:cNvSpPr>
            <a:spLocks noGrp="1"/>
          </p:cNvSpPr>
          <p:nvPr>
            <p:ph type="ftr" sz="quarter" idx="11"/>
          </p:nvPr>
        </p:nvSpPr>
        <p:spPr/>
        <p:txBody>
          <a:bodyPr/>
          <a:lstStyle/>
          <a:p>
            <a:pPr>
              <a:defRPr/>
            </a:pPr>
            <a:r>
              <a:rPr lang="fr-FR"/>
              <a:t>EURECOM CM</a:t>
            </a:r>
          </a:p>
        </p:txBody>
      </p:sp>
      <p:sp>
        <p:nvSpPr>
          <p:cNvPr id="6" name="Slide Number Placeholder 5"/>
          <p:cNvSpPr>
            <a:spLocks noGrp="1"/>
          </p:cNvSpPr>
          <p:nvPr>
            <p:ph type="sldNum" sz="quarter" idx="12"/>
          </p:nvPr>
        </p:nvSpPr>
        <p:spPr/>
        <p:txBody>
          <a:bodyPr/>
          <a:lstStyle/>
          <a:p>
            <a:pPr>
              <a:defRPr/>
            </a:pPr>
            <a:r>
              <a:rPr lang="fr-FR" altLang="en-US"/>
              <a:t>- p </a:t>
            </a:r>
            <a:fld id="{8467945F-14A4-473D-815E-542A28A14452}" type="slidenum">
              <a:rPr lang="fr-FR" altLang="en-US" smtClean="0"/>
              <a:pPr>
                <a:defRPr/>
              </a:pPr>
              <a:t>62</a:t>
            </a:fld>
            <a:r>
              <a:rPr lang="fr-FR" altLang="en-US"/>
              <a:t> </a:t>
            </a:r>
          </a:p>
        </p:txBody>
      </p:sp>
      <p:sp>
        <p:nvSpPr>
          <p:cNvPr id="8" name="Oval 7"/>
          <p:cNvSpPr/>
          <p:nvPr/>
        </p:nvSpPr>
        <p:spPr bwMode="auto">
          <a:xfrm>
            <a:off x="467544" y="3861048"/>
            <a:ext cx="1296144" cy="50405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0" name="Straight Arrow Connector 9"/>
          <p:cNvCxnSpPr>
            <a:stCxn id="8" idx="4"/>
            <a:endCxn id="11" idx="1"/>
          </p:cNvCxnSpPr>
          <p:nvPr/>
        </p:nvCxnSpPr>
        <p:spPr bwMode="auto">
          <a:xfrm>
            <a:off x="1115616" y="4365104"/>
            <a:ext cx="864096" cy="576064"/>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11" name="TextBox 10"/>
          <p:cNvSpPr txBox="1"/>
          <p:nvPr/>
        </p:nvSpPr>
        <p:spPr>
          <a:xfrm>
            <a:off x="1979712" y="4756502"/>
            <a:ext cx="2232248" cy="369332"/>
          </a:xfrm>
          <a:prstGeom prst="rect">
            <a:avLst/>
          </a:prstGeom>
          <a:noFill/>
        </p:spPr>
        <p:txBody>
          <a:bodyPr wrap="square" rtlCol="0">
            <a:spAutoFit/>
          </a:bodyPr>
          <a:lstStyle/>
          <a:p>
            <a:r>
              <a:rPr lang="en-US" dirty="0">
                <a:solidFill>
                  <a:srgbClr val="FF0000"/>
                </a:solidFill>
              </a:rPr>
              <a:t>This works better!!!</a:t>
            </a:r>
          </a:p>
        </p:txBody>
      </p:sp>
      <p:sp>
        <p:nvSpPr>
          <p:cNvPr id="13" name="TextBox 12"/>
          <p:cNvSpPr txBox="1"/>
          <p:nvPr/>
        </p:nvSpPr>
        <p:spPr>
          <a:xfrm>
            <a:off x="467544" y="5640563"/>
            <a:ext cx="3258328" cy="369332"/>
          </a:xfrm>
          <a:prstGeom prst="rect">
            <a:avLst/>
          </a:prstGeom>
          <a:noFill/>
        </p:spPr>
        <p:txBody>
          <a:bodyPr wrap="none" rtlCol="0">
            <a:spAutoFit/>
          </a:bodyPr>
          <a:lstStyle/>
          <a:p>
            <a:r>
              <a:rPr lang="en-US" dirty="0"/>
              <a:t>Cost of training: Size * Tokens</a:t>
            </a:r>
          </a:p>
        </p:txBody>
      </p:sp>
    </p:spTree>
    <p:extLst>
      <p:ext uri="{BB962C8B-B14F-4D97-AF65-F5344CB8AC3E}">
        <p14:creationId xmlns:p14="http://schemas.microsoft.com/office/powerpoint/2010/main" val="1224686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ision Transformer Explained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2382756"/>
            <a:ext cx="4636131" cy="35240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Beyond Language</a:t>
            </a:r>
          </a:p>
        </p:txBody>
      </p:sp>
      <p:sp>
        <p:nvSpPr>
          <p:cNvPr id="3" name="Content Placeholder 2"/>
          <p:cNvSpPr>
            <a:spLocks noGrp="1"/>
          </p:cNvSpPr>
          <p:nvPr>
            <p:ph idx="1"/>
          </p:nvPr>
        </p:nvSpPr>
        <p:spPr>
          <a:xfrm>
            <a:off x="250825" y="1125538"/>
            <a:ext cx="4465191" cy="5111750"/>
          </a:xfrm>
        </p:spPr>
        <p:txBody>
          <a:bodyPr anchor="t"/>
          <a:lstStyle/>
          <a:p>
            <a:r>
              <a:rPr lang="en-US" dirty="0"/>
              <a:t>Vision Transformer</a:t>
            </a:r>
          </a:p>
          <a:p>
            <a:endParaRPr lang="en-US" dirty="0"/>
          </a:p>
          <a:p>
            <a:endParaRPr lang="en-US" dirty="0"/>
          </a:p>
          <a:p>
            <a:r>
              <a:rPr lang="en-US" dirty="0"/>
              <a:t>Idea:</a:t>
            </a:r>
          </a:p>
          <a:p>
            <a:pPr lvl="1"/>
            <a:r>
              <a:rPr lang="en-US" dirty="0"/>
              <a:t>Tokenize the image by cutting it into patches of 16x16, and treat each patch as a token. </a:t>
            </a:r>
          </a:p>
          <a:p>
            <a:pPr marL="0" indent="0">
              <a:buNone/>
            </a:pPr>
            <a:endParaRPr lang="en-US" dirty="0"/>
          </a:p>
        </p:txBody>
      </p:sp>
      <p:sp>
        <p:nvSpPr>
          <p:cNvPr id="4" name="Date Placeholder 3"/>
          <p:cNvSpPr>
            <a:spLocks noGrp="1"/>
          </p:cNvSpPr>
          <p:nvPr>
            <p:ph type="dt" sz="half" idx="10"/>
          </p:nvPr>
        </p:nvSpPr>
        <p:spPr/>
        <p:txBody>
          <a:bodyPr/>
          <a:lstStyle/>
          <a:p>
            <a:pPr>
              <a:defRPr/>
            </a:pPr>
            <a:fld id="{41EC21DF-EB37-4B42-8C13-F989E9C1BF4F}" type="datetime1">
              <a:rPr lang="fr-FR" smtClean="0"/>
              <a:pPr>
                <a:defRPr/>
              </a:pPr>
              <a:t>05/03/2024</a:t>
            </a:fld>
            <a:r>
              <a:rPr lang="fr-FR"/>
              <a:t> - </a:t>
            </a:r>
          </a:p>
        </p:txBody>
      </p:sp>
      <p:sp>
        <p:nvSpPr>
          <p:cNvPr id="5" name="Footer Placeholder 4"/>
          <p:cNvSpPr>
            <a:spLocks noGrp="1"/>
          </p:cNvSpPr>
          <p:nvPr>
            <p:ph type="ftr" sz="quarter" idx="11"/>
          </p:nvPr>
        </p:nvSpPr>
        <p:spPr/>
        <p:txBody>
          <a:bodyPr/>
          <a:lstStyle/>
          <a:p>
            <a:pPr>
              <a:defRPr/>
            </a:pPr>
            <a:r>
              <a:rPr lang="fr-FR"/>
              <a:t>EURECOM CM</a:t>
            </a:r>
          </a:p>
        </p:txBody>
      </p:sp>
      <p:sp>
        <p:nvSpPr>
          <p:cNvPr id="6" name="Slide Number Placeholder 5"/>
          <p:cNvSpPr>
            <a:spLocks noGrp="1"/>
          </p:cNvSpPr>
          <p:nvPr>
            <p:ph type="sldNum" sz="quarter" idx="12"/>
          </p:nvPr>
        </p:nvSpPr>
        <p:spPr/>
        <p:txBody>
          <a:bodyPr/>
          <a:lstStyle/>
          <a:p>
            <a:pPr>
              <a:defRPr/>
            </a:pPr>
            <a:r>
              <a:rPr lang="fr-FR" altLang="en-US"/>
              <a:t>- p </a:t>
            </a:r>
            <a:fld id="{8467945F-14A4-473D-815E-542A28A14452}" type="slidenum">
              <a:rPr lang="fr-FR" altLang="en-US" smtClean="0"/>
              <a:pPr>
                <a:defRPr/>
              </a:pPr>
              <a:t>63</a:t>
            </a:fld>
            <a:r>
              <a:rPr lang="fr-FR" altLang="en-US"/>
              <a:t> </a:t>
            </a:r>
          </a:p>
        </p:txBody>
      </p:sp>
      <p:sp>
        <p:nvSpPr>
          <p:cNvPr id="7" name="Rectangle 6"/>
          <p:cNvSpPr/>
          <p:nvPr/>
        </p:nvSpPr>
        <p:spPr>
          <a:xfrm>
            <a:off x="250009" y="1798327"/>
            <a:ext cx="8780245" cy="646331"/>
          </a:xfrm>
          <a:prstGeom prst="rect">
            <a:avLst/>
          </a:prstGeom>
        </p:spPr>
        <p:txBody>
          <a:bodyPr wrap="square">
            <a:spAutoFit/>
          </a:bodyPr>
          <a:lstStyle/>
          <a:p>
            <a:r>
              <a:rPr lang="en-US" b="1" dirty="0">
                <a:solidFill>
                  <a:srgbClr val="000000"/>
                </a:solidFill>
                <a:latin typeface="Lucida Grande"/>
              </a:rPr>
              <a:t>An Image is Worth 16x16 Words: Transformers for Image Recognition at Scale</a:t>
            </a:r>
          </a:p>
          <a:p>
            <a:r>
              <a:rPr lang="en-US" dirty="0"/>
              <a:t>A. </a:t>
            </a:r>
            <a:r>
              <a:rPr lang="en-US" dirty="0" err="1"/>
              <a:t>Dosovitskiy</a:t>
            </a:r>
            <a:r>
              <a:rPr lang="en-US" dirty="0"/>
              <a:t>, et al. 2020.</a:t>
            </a:r>
            <a:endParaRPr lang="en-US" b="1" dirty="0">
              <a:solidFill>
                <a:srgbClr val="000000"/>
              </a:solidFill>
              <a:latin typeface="Lucida Grande"/>
            </a:endParaRPr>
          </a:p>
        </p:txBody>
      </p:sp>
    </p:spTree>
    <p:extLst>
      <p:ext uri="{BB962C8B-B14F-4D97-AF65-F5344CB8AC3E}">
        <p14:creationId xmlns:p14="http://schemas.microsoft.com/office/powerpoint/2010/main" val="4506355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nchor="t"/>
          <a:lstStyle/>
          <a:p>
            <a:r>
              <a:rPr lang="en-US" dirty="0"/>
              <a:t>Fully connected networks</a:t>
            </a:r>
          </a:p>
          <a:p>
            <a:r>
              <a:rPr lang="en-US" dirty="0"/>
              <a:t>Recurrent Neural networks</a:t>
            </a:r>
          </a:p>
          <a:p>
            <a:r>
              <a:rPr lang="en-US" dirty="0"/>
              <a:t>Transformers</a:t>
            </a:r>
          </a:p>
          <a:p>
            <a:r>
              <a:rPr lang="en-US" dirty="0"/>
              <a:t>Convolutional neural networks</a:t>
            </a:r>
          </a:p>
          <a:p>
            <a:r>
              <a:rPr lang="en-US" dirty="0"/>
              <a:t>Auto Encoders (AE)</a:t>
            </a:r>
          </a:p>
          <a:p>
            <a:r>
              <a:rPr lang="en-US" dirty="0"/>
              <a:t>Bayesian Neural networks</a:t>
            </a:r>
          </a:p>
          <a:p>
            <a:endParaRPr lang="en-US" dirty="0"/>
          </a:p>
          <a:p>
            <a:pPr marL="0" indent="0">
              <a:buNone/>
            </a:pPr>
            <a:endParaRPr lang="en-US" dirty="0"/>
          </a:p>
          <a:p>
            <a:endParaRPr lang="en-US" dirty="0"/>
          </a:p>
        </p:txBody>
      </p:sp>
      <p:sp>
        <p:nvSpPr>
          <p:cNvPr id="4" name="Date Placeholder 3"/>
          <p:cNvSpPr>
            <a:spLocks noGrp="1"/>
          </p:cNvSpPr>
          <p:nvPr>
            <p:ph type="dt" sz="half" idx="10"/>
          </p:nvPr>
        </p:nvSpPr>
        <p:spPr/>
        <p:txBody>
          <a:bodyPr/>
          <a:lstStyle/>
          <a:p>
            <a:pPr>
              <a:defRPr/>
            </a:pPr>
            <a:fld id="{41EC21DF-EB37-4B42-8C13-F989E9C1BF4F}" type="datetime1">
              <a:rPr lang="fr-FR" smtClean="0"/>
              <a:pPr>
                <a:defRPr/>
              </a:pPr>
              <a:t>05/03/2024</a:t>
            </a:fld>
            <a:r>
              <a:rPr lang="fr-FR"/>
              <a:t> - </a:t>
            </a:r>
          </a:p>
        </p:txBody>
      </p:sp>
      <p:sp>
        <p:nvSpPr>
          <p:cNvPr id="5" name="Footer Placeholder 4"/>
          <p:cNvSpPr>
            <a:spLocks noGrp="1"/>
          </p:cNvSpPr>
          <p:nvPr>
            <p:ph type="ftr" sz="quarter" idx="11"/>
          </p:nvPr>
        </p:nvSpPr>
        <p:spPr/>
        <p:txBody>
          <a:bodyPr/>
          <a:lstStyle/>
          <a:p>
            <a:pPr>
              <a:defRPr/>
            </a:pPr>
            <a:r>
              <a:rPr lang="fr-FR"/>
              <a:t>EURECOM CM</a:t>
            </a:r>
          </a:p>
        </p:txBody>
      </p:sp>
      <p:sp>
        <p:nvSpPr>
          <p:cNvPr id="6" name="Slide Number Placeholder 5"/>
          <p:cNvSpPr>
            <a:spLocks noGrp="1"/>
          </p:cNvSpPr>
          <p:nvPr>
            <p:ph type="sldNum" sz="quarter" idx="12"/>
          </p:nvPr>
        </p:nvSpPr>
        <p:spPr/>
        <p:txBody>
          <a:bodyPr/>
          <a:lstStyle/>
          <a:p>
            <a:pPr>
              <a:defRPr/>
            </a:pPr>
            <a:r>
              <a:rPr lang="fr-FR" altLang="en-US"/>
              <a:t>- p </a:t>
            </a:r>
            <a:fld id="{8467945F-14A4-473D-815E-542A28A14452}" type="slidenum">
              <a:rPr lang="fr-FR" altLang="en-US" smtClean="0"/>
              <a:pPr>
                <a:defRPr/>
              </a:pPr>
              <a:t>64</a:t>
            </a:fld>
            <a:r>
              <a:rPr lang="fr-FR" altLang="en-US"/>
              <a:t> </a:t>
            </a:r>
          </a:p>
        </p:txBody>
      </p:sp>
      <p:pic>
        <p:nvPicPr>
          <p:cNvPr id="7" name="Picture 6"/>
          <p:cNvPicPr>
            <a:picLocks noChangeAspect="1"/>
          </p:cNvPicPr>
          <p:nvPr/>
        </p:nvPicPr>
        <p:blipFill>
          <a:blip r:embed="rId2"/>
          <a:stretch>
            <a:fillRect/>
          </a:stretch>
        </p:blipFill>
        <p:spPr>
          <a:xfrm>
            <a:off x="5867400" y="1132360"/>
            <a:ext cx="1447800" cy="1581150"/>
          </a:xfrm>
          <a:prstGeom prst="rect">
            <a:avLst/>
          </a:prstGeom>
        </p:spPr>
      </p:pic>
      <p:pic>
        <p:nvPicPr>
          <p:cNvPr id="8" name="Picture 7"/>
          <p:cNvPicPr>
            <a:picLocks noChangeAspect="1"/>
          </p:cNvPicPr>
          <p:nvPr/>
        </p:nvPicPr>
        <p:blipFill rotWithShape="1">
          <a:blip r:embed="rId3"/>
          <a:srcRect t="2999"/>
          <a:stretch/>
        </p:blipFill>
        <p:spPr>
          <a:xfrm>
            <a:off x="7236296" y="2720331"/>
            <a:ext cx="1543050" cy="1173399"/>
          </a:xfrm>
          <a:prstGeom prst="rect">
            <a:avLst/>
          </a:prstGeom>
        </p:spPr>
      </p:pic>
      <p:pic>
        <p:nvPicPr>
          <p:cNvPr id="9" name="Picture 8"/>
          <p:cNvPicPr>
            <a:picLocks noChangeAspect="1"/>
          </p:cNvPicPr>
          <p:nvPr/>
        </p:nvPicPr>
        <p:blipFill rotWithShape="1">
          <a:blip r:embed="rId4"/>
          <a:srcRect t="11196"/>
          <a:stretch/>
        </p:blipFill>
        <p:spPr>
          <a:xfrm>
            <a:off x="6300192" y="4149080"/>
            <a:ext cx="1333500" cy="1581760"/>
          </a:xfrm>
          <a:prstGeom prst="rect">
            <a:avLst/>
          </a:prstGeom>
        </p:spPr>
      </p:pic>
      <p:sp>
        <p:nvSpPr>
          <p:cNvPr id="10" name="Rectangle 9"/>
          <p:cNvSpPr/>
          <p:nvPr/>
        </p:nvSpPr>
        <p:spPr>
          <a:xfrm>
            <a:off x="7685405" y="2350999"/>
            <a:ext cx="684803" cy="369332"/>
          </a:xfrm>
          <a:prstGeom prst="rect">
            <a:avLst/>
          </a:prstGeom>
        </p:spPr>
        <p:txBody>
          <a:bodyPr wrap="none">
            <a:spAutoFit/>
          </a:bodyPr>
          <a:lstStyle/>
          <a:p>
            <a:r>
              <a:rPr lang="en-US" dirty="0"/>
              <a:t>RNN</a:t>
            </a:r>
          </a:p>
        </p:txBody>
      </p:sp>
      <p:sp>
        <p:nvSpPr>
          <p:cNvPr id="11" name="Rectangle 10"/>
          <p:cNvSpPr/>
          <p:nvPr/>
        </p:nvSpPr>
        <p:spPr>
          <a:xfrm>
            <a:off x="6720720" y="3893730"/>
            <a:ext cx="492443" cy="369332"/>
          </a:xfrm>
          <a:prstGeom prst="rect">
            <a:avLst/>
          </a:prstGeom>
        </p:spPr>
        <p:txBody>
          <a:bodyPr wrap="none">
            <a:spAutoFit/>
          </a:bodyPr>
          <a:lstStyle/>
          <a:p>
            <a:r>
              <a:rPr lang="en-US" dirty="0"/>
              <a:t>AE</a:t>
            </a:r>
          </a:p>
        </p:txBody>
      </p:sp>
    </p:spTree>
    <p:extLst>
      <p:ext uri="{BB962C8B-B14F-4D97-AF65-F5344CB8AC3E}">
        <p14:creationId xmlns:p14="http://schemas.microsoft.com/office/powerpoint/2010/main" val="3200398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Neural Network Limitations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65</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8" name="Content Placeholder 2"/>
          <p:cNvSpPr txBox="1">
            <a:spLocks/>
          </p:cNvSpPr>
          <p:nvPr/>
        </p:nvSpPr>
        <p:spPr>
          <a:xfrm>
            <a:off x="-181079" y="1120567"/>
            <a:ext cx="8929916"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Very </a:t>
            </a:r>
            <a:r>
              <a:rPr kumimoji="0" lang="en-US" altLang="en-US" sz="1600" b="1" i="0" u="none" strike="noStrike" kern="0" cap="none" spc="0" normalizeH="0" baseline="0" noProof="0" dirty="0">
                <a:ln>
                  <a:noFill/>
                </a:ln>
                <a:solidFill>
                  <a:srgbClr val="000000"/>
                </a:solidFill>
                <a:effectLst/>
                <a:uLnTx/>
                <a:uFillTx/>
                <a:latin typeface="Eurostile LT Std"/>
                <a:ea typeface="+mn-ea"/>
                <a:cs typeface="+mn-cs"/>
              </a:rPr>
              <a:t>data hungry </a:t>
            </a: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(e.g. often millions of examples)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1"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1" i="0" u="none" strike="noStrike" kern="0" cap="none" spc="0" normalizeH="0" baseline="0" noProof="0" dirty="0">
                <a:ln>
                  <a:noFill/>
                </a:ln>
                <a:solidFill>
                  <a:srgbClr val="000000"/>
                </a:solidFill>
                <a:effectLst/>
                <a:uLnTx/>
                <a:uFillTx/>
                <a:latin typeface="Eurostile LT Std"/>
                <a:ea typeface="+mn-ea"/>
                <a:cs typeface="+mn-cs"/>
              </a:rPr>
              <a:t>Computationally intensive </a:t>
            </a: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to train and deploy (tractably requires GPUs)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Easily fooled by </a:t>
            </a:r>
            <a:r>
              <a:rPr kumimoji="0" lang="en-US" altLang="en-US" sz="1600" b="1" i="0" u="none" strike="noStrike" kern="0" cap="none" spc="0" normalizeH="0" baseline="0" noProof="0" dirty="0">
                <a:ln>
                  <a:noFill/>
                </a:ln>
                <a:solidFill>
                  <a:srgbClr val="000000"/>
                </a:solidFill>
                <a:effectLst/>
                <a:uLnTx/>
                <a:uFillTx/>
                <a:latin typeface="Eurostile LT Std"/>
                <a:ea typeface="+mn-ea"/>
                <a:cs typeface="+mn-cs"/>
              </a:rPr>
              <a:t>adversarial examples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Uninterpretable </a:t>
            </a:r>
            <a:r>
              <a:rPr kumimoji="0" lang="en-US" altLang="en-US" sz="1600" b="1" i="0" u="none" strike="noStrike" kern="0" cap="none" spc="0" normalizeH="0" baseline="0" noProof="0" dirty="0">
                <a:ln>
                  <a:noFill/>
                </a:ln>
                <a:solidFill>
                  <a:srgbClr val="000000"/>
                </a:solidFill>
                <a:effectLst/>
                <a:uLnTx/>
                <a:uFillTx/>
                <a:latin typeface="Eurostile LT Std"/>
                <a:ea typeface="+mn-ea"/>
                <a:cs typeface="+mn-cs"/>
              </a:rPr>
              <a:t>black boxes</a:t>
            </a: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 difficult to trust</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1"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1" i="0" u="none" strike="noStrike" kern="0" cap="none" spc="0" normalizeH="0" baseline="0" noProof="0" dirty="0">
                <a:ln>
                  <a:noFill/>
                </a:ln>
                <a:solidFill>
                  <a:srgbClr val="000000"/>
                </a:solidFill>
                <a:effectLst/>
                <a:uLnTx/>
                <a:uFillTx/>
                <a:latin typeface="Eurostile LT Std"/>
                <a:ea typeface="+mn-ea"/>
                <a:cs typeface="+mn-cs"/>
              </a:rPr>
              <a:t>Finicky to optimize</a:t>
            </a: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 non-convex, choice of architecture, learning parameters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Often require </a:t>
            </a:r>
            <a:r>
              <a:rPr kumimoji="0" lang="en-US" altLang="en-US" sz="1600" b="1" i="0" u="none" strike="noStrike" kern="0" cap="none" spc="0" normalizeH="0" baseline="0" noProof="0" dirty="0">
                <a:ln>
                  <a:noFill/>
                </a:ln>
                <a:solidFill>
                  <a:srgbClr val="000000"/>
                </a:solidFill>
                <a:effectLst/>
                <a:uLnTx/>
                <a:uFillTx/>
                <a:latin typeface="Eurostile LT Std"/>
                <a:ea typeface="+mn-ea"/>
                <a:cs typeface="+mn-cs"/>
              </a:rPr>
              <a:t>expert knowledge </a:t>
            </a: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to design, fine tune architectures</a:t>
            </a:r>
          </a:p>
        </p:txBody>
      </p:sp>
    </p:spTree>
    <p:extLst>
      <p:ext uri="{BB962C8B-B14F-4D97-AF65-F5344CB8AC3E}">
        <p14:creationId xmlns:p14="http://schemas.microsoft.com/office/powerpoint/2010/main" val="1716746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Deep Learning</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66</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8" name="Content Placeholder 2"/>
          <p:cNvSpPr txBox="1">
            <a:spLocks/>
          </p:cNvSpPr>
          <p:nvPr/>
        </p:nvSpPr>
        <p:spPr>
          <a:xfrm>
            <a:off x="-181079" y="1120567"/>
            <a:ext cx="8929916" cy="79216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altLang="en-US" sz="1600" b="1" i="0" u="none" strike="noStrike" kern="0" cap="none" spc="0" normalizeH="0" baseline="0" noProof="0" dirty="0">
                <a:ln>
                  <a:noFill/>
                </a:ln>
                <a:solidFill>
                  <a:srgbClr val="000000"/>
                </a:solidFill>
                <a:effectLst/>
                <a:uLnTx/>
                <a:uFillTx/>
                <a:latin typeface="Eurostile LT Std"/>
                <a:ea typeface="+mn-ea"/>
                <a:cs typeface="+mn-cs"/>
              </a:rPr>
              <a:t>(Hierarchical) Compositionality</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Cascade of non-linear transformations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Multiple layers of representations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altLang="en-US" sz="1600" b="1" i="0" u="none" strike="noStrike" kern="0" cap="none" spc="0" normalizeH="0" baseline="0" noProof="0" dirty="0">
                <a:ln>
                  <a:noFill/>
                </a:ln>
                <a:solidFill>
                  <a:srgbClr val="000000"/>
                </a:solidFill>
                <a:effectLst/>
                <a:uLnTx/>
                <a:uFillTx/>
                <a:latin typeface="Eurostile LT Std"/>
                <a:ea typeface="+mn-ea"/>
                <a:cs typeface="+mn-cs"/>
              </a:rPr>
              <a:t>End-to-End Learning</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Learning (goal-driven) representations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Learning to feature extract</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rgbClr val="000000"/>
              </a:solidFill>
              <a:effectLst/>
              <a:uLnTx/>
              <a:uFillTx/>
              <a:latin typeface="Eurostile LT Std"/>
              <a:ea typeface="+mn-ea"/>
              <a:cs typeface="+mn-cs"/>
            </a:endParaRPr>
          </a:p>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altLang="en-US" sz="1600" b="1" i="0" u="none" strike="noStrike" kern="0" cap="none" spc="0" normalizeH="0" baseline="0" noProof="0" dirty="0">
                <a:ln>
                  <a:noFill/>
                </a:ln>
                <a:solidFill>
                  <a:srgbClr val="000000"/>
                </a:solidFill>
                <a:effectLst/>
                <a:uLnTx/>
                <a:uFillTx/>
                <a:latin typeface="Eurostile LT Std"/>
                <a:ea typeface="+mn-ea"/>
                <a:cs typeface="+mn-cs"/>
              </a:rPr>
              <a:t>Distributed Representations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err="1">
                <a:ln>
                  <a:noFill/>
                </a:ln>
                <a:solidFill>
                  <a:srgbClr val="000000"/>
                </a:solidFill>
                <a:effectLst/>
                <a:uLnTx/>
                <a:uFillTx/>
                <a:latin typeface="Eurostile LT Std"/>
                <a:ea typeface="+mn-ea"/>
                <a:cs typeface="+mn-cs"/>
              </a:rPr>
              <a:t>Localist</a:t>
            </a: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 representation: dedicate one neuron to each thing.</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Distributed representation means a many-to-many relationship between two types of representation (such as concepts and neurons).</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Each concept is represented by many neurons</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400" b="0" i="0" u="none" strike="noStrike" kern="0" cap="none" spc="0" normalizeH="0" baseline="0" noProof="0" dirty="0">
                <a:ln>
                  <a:noFill/>
                </a:ln>
                <a:solidFill>
                  <a:srgbClr val="000000"/>
                </a:solidFill>
                <a:effectLst/>
                <a:uLnTx/>
                <a:uFillTx/>
                <a:latin typeface="Eurostile LT Std"/>
                <a:ea typeface="+mn-ea"/>
                <a:cs typeface="+mn-cs"/>
              </a:rPr>
              <a:t>Each neuron participates in the representation of many concepts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Eurostile LT Std"/>
                <a:ea typeface="+mn-ea"/>
                <a:cs typeface="+mn-cs"/>
              </a:rPr>
              <a:t>No single neuron “encodes”</a:t>
            </a:r>
            <a:endParaRPr kumimoji="0" lang="en-US" altLang="en-US" sz="1600" b="1" i="0" u="none" strike="noStrike" kern="0" cap="none" spc="0" normalizeH="0" baseline="0" noProof="0" dirty="0">
              <a:ln>
                <a:noFill/>
              </a:ln>
              <a:solidFill>
                <a:srgbClr val="FF0000"/>
              </a:solidFill>
              <a:effectLst/>
              <a:uLnTx/>
              <a:uFillTx/>
              <a:latin typeface="Eurostile LT Std"/>
              <a:ea typeface="+mn-ea"/>
              <a:cs typeface="+mn-cs"/>
            </a:endParaRPr>
          </a:p>
        </p:txBody>
      </p:sp>
    </p:spTree>
    <p:extLst>
      <p:ext uri="{BB962C8B-B14F-4D97-AF65-F5344CB8AC3E}">
        <p14:creationId xmlns:p14="http://schemas.microsoft.com/office/powerpoint/2010/main" val="551790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Perceptron: Forward Pass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pic>
        <p:nvPicPr>
          <p:cNvPr id="7" name="Picture 6"/>
          <p:cNvPicPr>
            <a:picLocks noChangeAspect="1"/>
          </p:cNvPicPr>
          <p:nvPr/>
        </p:nvPicPr>
        <p:blipFill>
          <a:blip r:embed="rId3"/>
          <a:stretch>
            <a:fillRect/>
          </a:stretch>
        </p:blipFill>
        <p:spPr>
          <a:xfrm>
            <a:off x="34804" y="2060657"/>
            <a:ext cx="5761219" cy="3017782"/>
          </a:xfrm>
          <a:prstGeom prst="rect">
            <a:avLst/>
          </a:prstGeom>
        </p:spPr>
      </p:pic>
      <p:sp>
        <p:nvSpPr>
          <p:cNvPr id="8" name="TextBox 7"/>
          <p:cNvSpPr txBox="1"/>
          <p:nvPr/>
        </p:nvSpPr>
        <p:spPr>
          <a:xfrm>
            <a:off x="179512" y="5229200"/>
            <a:ext cx="1008112"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Inputs</a:t>
            </a:r>
          </a:p>
        </p:txBody>
      </p:sp>
      <p:sp>
        <p:nvSpPr>
          <p:cNvPr id="17" name="TextBox 16"/>
          <p:cNvSpPr txBox="1"/>
          <p:nvPr/>
        </p:nvSpPr>
        <p:spPr>
          <a:xfrm>
            <a:off x="1403648" y="5229200"/>
            <a:ext cx="1008112"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Weights</a:t>
            </a:r>
          </a:p>
        </p:txBody>
      </p:sp>
      <p:sp>
        <p:nvSpPr>
          <p:cNvPr id="19" name="TextBox 18"/>
          <p:cNvSpPr txBox="1"/>
          <p:nvPr/>
        </p:nvSpPr>
        <p:spPr>
          <a:xfrm>
            <a:off x="2609528" y="5226537"/>
            <a:ext cx="1008112"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Sum</a:t>
            </a:r>
          </a:p>
        </p:txBody>
      </p:sp>
      <p:sp>
        <p:nvSpPr>
          <p:cNvPr id="20" name="TextBox 19"/>
          <p:cNvSpPr txBox="1"/>
          <p:nvPr/>
        </p:nvSpPr>
        <p:spPr>
          <a:xfrm>
            <a:off x="3414066" y="5226537"/>
            <a:ext cx="1419689"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Non-linearity</a:t>
            </a:r>
          </a:p>
        </p:txBody>
      </p:sp>
      <p:sp>
        <p:nvSpPr>
          <p:cNvPr id="21" name="TextBox 20"/>
          <p:cNvSpPr txBox="1"/>
          <p:nvPr/>
        </p:nvSpPr>
        <p:spPr>
          <a:xfrm>
            <a:off x="4807280" y="5219652"/>
            <a:ext cx="1419689"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Output</a:t>
            </a:r>
          </a:p>
        </p:txBody>
      </p:sp>
      <mc:AlternateContent xmlns:mc="http://schemas.openxmlformats.org/markup-compatibility/2006" xmlns:a14="http://schemas.microsoft.com/office/drawing/2010/main">
        <mc:Choice Requires="a14">
          <p:sp>
            <p:nvSpPr>
              <p:cNvPr id="10" name="TextBox 9"/>
              <p:cNvSpPr txBox="1"/>
              <p:nvPr/>
            </p:nvSpPr>
            <p:spPr>
              <a:xfrm>
                <a:off x="6226969" y="2823507"/>
                <a:ext cx="2521868" cy="84856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𝑦</m:t>
                          </m:r>
                        </m:e>
                      </m:acc>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𝜙</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nary>
                            <m:naryPr>
                              <m: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naryPr>
                            <m:sub>
                              <m:r>
                                <m:rPr>
                                  <m:brk m:alnAt="23"/>
                                </m:r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sup>
                            <m:e>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sub>
                              </m:sSub>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𝑤</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𝑖</m:t>
                                  </m:r>
                                </m:sub>
                              </m:sSub>
                            </m:e>
                          </m:nary>
                        </m:e>
                      </m:d>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226969" y="2823507"/>
                <a:ext cx="2521868" cy="84856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237950" y="3862217"/>
                <a:ext cx="2521868"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𝑦</m:t>
                          </m:r>
                        </m:e>
                      </m:acc>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𝜙</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𝐖𝐱</m:t>
                          </m:r>
                        </m:e>
                      </m:d>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237950" y="3862217"/>
                <a:ext cx="2521868" cy="369332"/>
              </a:xfrm>
              <a:prstGeom prst="rect">
                <a:avLst/>
              </a:prstGeom>
              <a:blipFill>
                <a:blip r:embed="rId5"/>
                <a:stretch>
                  <a:fillRect t="-5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465626" y="4617407"/>
                <a:ext cx="1277978" cy="97270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𝐖</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eqArr>
                            <m:eqArr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eqArrPr>
                            <m:e>
                              <m:sSubSup>
                                <m:sSub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𝑤</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𝑇</m:t>
                                  </m:r>
                                </m:sup>
                              </m:sSubSup>
                            </m:e>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e>
                            <m:e>
                              <m:sSubSup>
                                <m:sSub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𝑤</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b>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𝑇</m:t>
                                  </m:r>
                                </m:sup>
                              </m:sSubSup>
                            </m:e>
                          </m:eqArr>
                        </m:e>
                      </m:d>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2" name="Rectangle 11"/>
              <p:cNvSpPr>
                <a:spLocks noRot="1" noChangeAspect="1" noMove="1" noResize="1" noEditPoints="1" noAdjustHandles="1" noChangeArrowheads="1" noChangeShapeType="1" noTextEdit="1"/>
              </p:cNvSpPr>
              <p:nvPr/>
            </p:nvSpPr>
            <p:spPr>
              <a:xfrm>
                <a:off x="6465626" y="4617407"/>
                <a:ext cx="1277978" cy="97270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840586" y="4742109"/>
                <a:ext cx="1098762" cy="82298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𝐱</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eqArr>
                            <m:eqArr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eqArrPr>
                            <m:e>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e>
                            <m:e>
                              <m:eqArr>
                                <m:eqArr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eqArr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e>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sub>
                                  </m:sSub>
                                </m:e>
                              </m:eqArr>
                            </m:e>
                          </m:eqArr>
                        </m:e>
                      </m:d>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24" name="Rectangle 23"/>
              <p:cNvSpPr>
                <a:spLocks noRot="1" noChangeAspect="1" noMove="1" noResize="1" noEditPoints="1" noAdjustHandles="1" noChangeArrowheads="1" noChangeShapeType="1" noTextEdit="1"/>
              </p:cNvSpPr>
              <p:nvPr/>
            </p:nvSpPr>
            <p:spPr>
              <a:xfrm>
                <a:off x="7840586" y="4742109"/>
                <a:ext cx="1098762" cy="822982"/>
              </a:xfrm>
              <a:prstGeom prst="rect">
                <a:avLst/>
              </a:prstGeom>
              <a:blipFill>
                <a:blip r:embed="rId7"/>
                <a:stretch>
                  <a:fillRect/>
                </a:stretch>
              </a:blipFill>
            </p:spPr>
            <p:txBody>
              <a:bodyPr/>
              <a:lstStyle/>
              <a:p>
                <a:r>
                  <a:rPr lang="en-US">
                    <a:noFill/>
                  </a:rPr>
                  <a:t> </a:t>
                </a:r>
              </a:p>
            </p:txBody>
          </p:sp>
        </mc:Fallback>
      </mc:AlternateContent>
      <p:sp>
        <p:nvSpPr>
          <p:cNvPr id="15" name="Rounded Rectangle 14"/>
          <p:cNvSpPr/>
          <p:nvPr/>
        </p:nvSpPr>
        <p:spPr bwMode="auto">
          <a:xfrm>
            <a:off x="1547664" y="1791775"/>
            <a:ext cx="504056" cy="537764"/>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mc:AlternateContent xmlns:mc="http://schemas.openxmlformats.org/markup-compatibility/2006" xmlns:a14="http://schemas.microsoft.com/office/drawing/2010/main">
        <mc:Choice Requires="a14">
          <p:sp>
            <p:nvSpPr>
              <p:cNvPr id="25" name="TextBox 24"/>
              <p:cNvSpPr txBox="1"/>
              <p:nvPr/>
            </p:nvSpPr>
            <p:spPr>
              <a:xfrm>
                <a:off x="1529695" y="1904795"/>
                <a:ext cx="576064"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𝑤</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b>
                      </m:sSub>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529695" y="1904795"/>
                <a:ext cx="576064" cy="369332"/>
              </a:xfrm>
              <a:prstGeom prst="rect">
                <a:avLst/>
              </a:prstGeom>
              <a:blipFill>
                <a:blip r:embed="rId8"/>
                <a:stretch>
                  <a:fillRect/>
                </a:stretch>
              </a:blipFill>
            </p:spPr>
            <p:txBody>
              <a:bodyPr/>
              <a:lstStyle/>
              <a:p>
                <a:r>
                  <a:rPr lang="en-US">
                    <a:noFill/>
                  </a:rPr>
                  <a:t> </a:t>
                </a:r>
              </a:p>
            </p:txBody>
          </p:sp>
        </mc:Fallback>
      </mc:AlternateContent>
      <p:cxnSp>
        <p:nvCxnSpPr>
          <p:cNvPr id="32" name="Straight Arrow Connector 31"/>
          <p:cNvCxnSpPr>
            <a:stCxn id="25" idx="3"/>
          </p:cNvCxnSpPr>
          <p:nvPr/>
        </p:nvCxnSpPr>
        <p:spPr bwMode="auto">
          <a:xfrm>
            <a:off x="2105759" y="2089461"/>
            <a:ext cx="809654" cy="1339539"/>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4" name="Straight Arrow Connector 33"/>
          <p:cNvCxnSpPr/>
          <p:nvPr/>
        </p:nvCxnSpPr>
        <p:spPr bwMode="auto">
          <a:xfrm>
            <a:off x="878061" y="1912559"/>
            <a:ext cx="651634" cy="17690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6" name="Oval 35"/>
          <p:cNvSpPr/>
          <p:nvPr/>
        </p:nvSpPr>
        <p:spPr bwMode="auto">
          <a:xfrm>
            <a:off x="371588" y="1646034"/>
            <a:ext cx="488504" cy="420637"/>
          </a:xfrm>
          <a:prstGeom prst="ellipse">
            <a:avLst/>
          </a:prstGeom>
          <a:solidFill>
            <a:srgbClr val="669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8" name="TextBox 37"/>
          <p:cNvSpPr txBox="1"/>
          <p:nvPr/>
        </p:nvSpPr>
        <p:spPr>
          <a:xfrm>
            <a:off x="472095" y="1687075"/>
            <a:ext cx="24794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Eurostile LT Std"/>
                <a:ea typeface="+mn-ea"/>
                <a:cs typeface="+mn-cs"/>
              </a:rPr>
              <a:t>1</a:t>
            </a:r>
          </a:p>
        </p:txBody>
      </p:sp>
      <mc:AlternateContent xmlns:mc="http://schemas.openxmlformats.org/markup-compatibility/2006" xmlns:a14="http://schemas.microsoft.com/office/drawing/2010/main">
        <mc:Choice Requires="a14">
          <p:sp>
            <p:nvSpPr>
              <p:cNvPr id="40" name="TextBox 39"/>
              <p:cNvSpPr txBox="1"/>
              <p:nvPr/>
            </p:nvSpPr>
            <p:spPr>
              <a:xfrm>
                <a:off x="8311347" y="2448697"/>
                <a:ext cx="576064"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𝑤</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b>
                      </m:sSub>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8311347" y="2448697"/>
                <a:ext cx="576064" cy="369332"/>
              </a:xfrm>
              <a:prstGeom prst="rect">
                <a:avLst/>
              </a:prstGeom>
              <a:blipFill>
                <a:blip r:embed="rId9"/>
                <a:stretch>
                  <a:fillRect r="-1053" b="-1667"/>
                </a:stretch>
              </a:blipFill>
            </p:spPr>
            <p:txBody>
              <a:bodyPr/>
              <a:lstStyle/>
              <a:p>
                <a:r>
                  <a:rPr lang="en-US">
                    <a:noFill/>
                  </a:rPr>
                  <a:t> </a:t>
                </a:r>
              </a:p>
            </p:txBody>
          </p:sp>
        </mc:Fallback>
      </mc:AlternateContent>
      <p:cxnSp>
        <p:nvCxnSpPr>
          <p:cNvPr id="41" name="Straight Arrow Connector 40"/>
          <p:cNvCxnSpPr/>
          <p:nvPr/>
        </p:nvCxnSpPr>
        <p:spPr bwMode="auto">
          <a:xfrm flipH="1">
            <a:off x="8200256" y="2823507"/>
            <a:ext cx="288032" cy="42428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29513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p:bldP spid="36" grpId="0" animBg="1"/>
      <p:bldP spid="38" grpId="0"/>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Feedforward Neural Networks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8</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pic>
        <p:nvPicPr>
          <p:cNvPr id="7" name="Picture 6"/>
          <p:cNvPicPr>
            <a:picLocks noChangeAspect="1"/>
          </p:cNvPicPr>
          <p:nvPr/>
        </p:nvPicPr>
        <p:blipFill>
          <a:blip r:embed="rId3"/>
          <a:stretch>
            <a:fillRect/>
          </a:stretch>
        </p:blipFill>
        <p:spPr>
          <a:xfrm>
            <a:off x="1936153" y="1524754"/>
            <a:ext cx="5056042" cy="3711135"/>
          </a:xfrm>
          <a:prstGeom prst="rect">
            <a:avLst/>
          </a:prstGeom>
        </p:spPr>
      </p:pic>
      <p:sp>
        <p:nvSpPr>
          <p:cNvPr id="8" name="TextBox 7"/>
          <p:cNvSpPr txBox="1"/>
          <p:nvPr/>
        </p:nvSpPr>
        <p:spPr>
          <a:xfrm>
            <a:off x="1763688" y="1005666"/>
            <a:ext cx="1296144"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Input data (input units)</a:t>
            </a:r>
          </a:p>
        </p:txBody>
      </p:sp>
      <p:sp>
        <p:nvSpPr>
          <p:cNvPr id="17" name="TextBox 16"/>
          <p:cNvSpPr txBox="1"/>
          <p:nvPr/>
        </p:nvSpPr>
        <p:spPr>
          <a:xfrm>
            <a:off x="3816102" y="1999241"/>
            <a:ext cx="1296144"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Hidden units</a:t>
            </a:r>
          </a:p>
        </p:txBody>
      </p:sp>
      <p:sp>
        <p:nvSpPr>
          <p:cNvPr id="19" name="TextBox 18"/>
          <p:cNvSpPr txBox="1"/>
          <p:nvPr/>
        </p:nvSpPr>
        <p:spPr>
          <a:xfrm>
            <a:off x="5938466" y="2780928"/>
            <a:ext cx="1296144"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Output unit</a:t>
            </a:r>
          </a:p>
        </p:txBody>
      </p:sp>
      <p:sp>
        <p:nvSpPr>
          <p:cNvPr id="23" name="TextBox 22"/>
          <p:cNvSpPr txBox="1"/>
          <p:nvPr/>
        </p:nvSpPr>
        <p:spPr>
          <a:xfrm>
            <a:off x="6076798" y="4743629"/>
            <a:ext cx="2655812"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Activation function on the output depends on the task</a:t>
            </a:r>
          </a:p>
        </p:txBody>
      </p:sp>
      <mc:AlternateContent xmlns:mc="http://schemas.openxmlformats.org/markup-compatibility/2006" xmlns:a14="http://schemas.microsoft.com/office/drawing/2010/main">
        <mc:Choice Requires="a14">
          <p:sp>
            <p:nvSpPr>
              <p:cNvPr id="21" name="TextBox 20"/>
              <p:cNvSpPr txBox="1"/>
              <p:nvPr/>
            </p:nvSpPr>
            <p:spPr>
              <a:xfrm>
                <a:off x="3369119" y="5877272"/>
                <a:ext cx="219011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𝐡</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𝑔</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1"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𝐖𝐱</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1"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𝐛</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3369119" y="5877272"/>
                <a:ext cx="2190110"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444208" y="3876517"/>
                <a:ext cx="2824933"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𝑦</m:t>
                          </m:r>
                        </m:e>
                      </m:acc>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𝜙</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1"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𝐰</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out</m:t>
                          </m:r>
                        </m:sub>
                      </m:sSub>
                      <m:r>
                        <a:rPr kumimoji="0" lang="en-US" sz="1800" b="1"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𝐡</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𝑏</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out</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444208" y="3876517"/>
                <a:ext cx="2824933" cy="369332"/>
              </a:xfrm>
              <a:prstGeom prst="rect">
                <a:avLst/>
              </a:prstGeom>
              <a:blipFill>
                <a:blip r:embed="rId5"/>
                <a:stretch>
                  <a:fillRect t="-5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076798" y="5500481"/>
                <a:ext cx="2913740"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0C0"/>
                    </a:solidFill>
                    <a:effectLst/>
                    <a:uLnTx/>
                    <a:uFillTx/>
                    <a:latin typeface="Eurostile LT Std"/>
                    <a:ea typeface="+mn-ea"/>
                    <a:cs typeface="+mn-cs"/>
                  </a:rPr>
                  <a:t>Regression</a:t>
                </a: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 </a:t>
                </a:r>
                <a14:m>
                  <m:oMath xmlns:m="http://schemas.openxmlformats.org/officeDocument/2006/math">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𝜙</m:t>
                    </m:r>
                    <m:d>
                      <m:d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d>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oMath>
                </a14:m>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Binary Classification</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14:m>
                  <m:oMath xmlns:m="http://schemas.openxmlformats.org/officeDocument/2006/math">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𝜙</m:t>
                    </m:r>
                    <m:d>
                      <m:d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𝑥</m:t>
                        </m:r>
                      </m:e>
                    </m:d>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𝜎</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𝑥</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a14:m>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6076798" y="5500481"/>
                <a:ext cx="2913740" cy="523220"/>
              </a:xfrm>
              <a:prstGeom prst="rect">
                <a:avLst/>
              </a:prstGeom>
              <a:blipFill>
                <a:blip r:embed="rId6"/>
                <a:stretch>
                  <a:fillRect l="-628" t="-1163"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123814" y="4802247"/>
                <a:ext cx="2824933" cy="40498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𝑔</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1"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𝐰</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sup>
                          </m:sSubSup>
                          <m:r>
                            <a:rPr kumimoji="0" lang="en-US" sz="1800" b="1"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𝐱</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𝑏</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sub>
                          </m:sSub>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𝑖</m:t>
                      </m:r>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123814" y="4802247"/>
                <a:ext cx="2824933" cy="404983"/>
              </a:xfrm>
              <a:prstGeom prst="rect">
                <a:avLst/>
              </a:prstGeom>
              <a:blipFill>
                <a:blip r:embed="rId7"/>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3852106" y="5176727"/>
                <a:ext cx="1224136" cy="7087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𝐖</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eqArr>
                            <m:eqArr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eqArrPr>
                            <m:e>
                              <m:sSubSup>
                                <m:sSub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𝐰</m:t>
                                  </m:r>
                                </m:e>
                                <m: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𝑇</m:t>
                                  </m:r>
                                </m:sup>
                              </m:sSubSup>
                            </m:e>
                            <m:e>
                              <m:sSubSup>
                                <m:sSub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𝐰</m:t>
                                  </m:r>
                                </m:e>
                                <m: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𝑇</m:t>
                                  </m:r>
                                </m:sup>
                              </m:sSubSup>
                            </m:e>
                          </m:eqArr>
                        </m:e>
                      </m:d>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852106" y="5176727"/>
                <a:ext cx="1224136" cy="70872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62887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Eurostile LT Std"/>
                <a:ea typeface="+mj-ea"/>
                <a:cs typeface="+mj-cs"/>
              </a:rPr>
              <a:t>Feedforward Neural Networks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05/03/2024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lvl="0">
              <a:defRPr/>
            </a:pPr>
            <a:r>
              <a:rPr lang="fr-FR" dirty="0">
                <a:solidFill>
                  <a:srgbClr val="808080"/>
                </a:solidFill>
              </a:rPr>
              <a:t>MALCOM Course</a:t>
            </a:r>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8" name="TextBox 7"/>
          <p:cNvSpPr txBox="1"/>
          <p:nvPr/>
        </p:nvSpPr>
        <p:spPr>
          <a:xfrm>
            <a:off x="612651" y="4802269"/>
            <a:ext cx="3527301"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Possible to have multiple output units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(e.g. multi-label classification)</a:t>
            </a:r>
          </a:p>
        </p:txBody>
      </p:sp>
      <p:pic>
        <p:nvPicPr>
          <p:cNvPr id="3" name="Picture 2"/>
          <p:cNvPicPr>
            <a:picLocks noChangeAspect="1"/>
          </p:cNvPicPr>
          <p:nvPr/>
        </p:nvPicPr>
        <p:blipFill>
          <a:blip r:embed="rId3"/>
          <a:stretch>
            <a:fillRect/>
          </a:stretch>
        </p:blipFill>
        <p:spPr>
          <a:xfrm>
            <a:off x="179512" y="1983540"/>
            <a:ext cx="3500091" cy="2502794"/>
          </a:xfrm>
          <a:prstGeom prst="rect">
            <a:avLst/>
          </a:prstGeom>
        </p:spPr>
      </p:pic>
      <p:pic>
        <p:nvPicPr>
          <p:cNvPr id="5" name="Picture 4"/>
          <p:cNvPicPr>
            <a:picLocks noChangeAspect="1"/>
          </p:cNvPicPr>
          <p:nvPr/>
        </p:nvPicPr>
        <p:blipFill>
          <a:blip r:embed="rId4"/>
          <a:stretch>
            <a:fillRect/>
          </a:stretch>
        </p:blipFill>
        <p:spPr>
          <a:xfrm>
            <a:off x="4360464" y="1714272"/>
            <a:ext cx="4783536" cy="3041330"/>
          </a:xfrm>
          <a:prstGeom prst="rect">
            <a:avLst/>
          </a:prstGeom>
        </p:spPr>
      </p:pic>
      <p:sp>
        <p:nvSpPr>
          <p:cNvPr id="21" name="TextBox 20"/>
          <p:cNvSpPr txBox="1"/>
          <p:nvPr/>
        </p:nvSpPr>
        <p:spPr>
          <a:xfrm>
            <a:off x="5148064" y="4797152"/>
            <a:ext cx="3527301"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Possible to stack more than one hidden layer (</a:t>
            </a:r>
            <a:r>
              <a:rPr kumimoji="0" lang="en-US" sz="1400" b="1" i="0" u="none" strike="noStrike" kern="1200" cap="none" spc="0" normalizeH="0" baseline="0" noProof="0" dirty="0">
                <a:ln>
                  <a:noFill/>
                </a:ln>
                <a:solidFill>
                  <a:srgbClr val="000000"/>
                </a:solidFill>
                <a:effectLst/>
                <a:uLnTx/>
                <a:uFillTx/>
                <a:latin typeface="Eurostile LT Std"/>
                <a:ea typeface="+mn-ea"/>
                <a:cs typeface="+mn-cs"/>
              </a:rPr>
              <a:t>depth</a:t>
            </a:r>
            <a:r>
              <a:rPr kumimoji="0" lang="en-US" sz="1400" b="0" i="0" u="none" strike="noStrike" kern="1200" cap="none" spc="0" normalizeH="0" baseline="0" noProof="0" dirty="0">
                <a:ln>
                  <a:noFill/>
                </a:ln>
                <a:solidFill>
                  <a:srgbClr val="000000"/>
                </a:solidFill>
                <a:effectLst/>
                <a:uLnTx/>
                <a:uFillTx/>
                <a:latin typeface="Eurostile LT Std"/>
                <a:ea typeface="+mn-ea"/>
                <a:cs typeface="+mn-cs"/>
              </a:rPr>
              <a:t>)</a:t>
            </a:r>
          </a:p>
        </p:txBody>
      </p:sp>
      <p:cxnSp>
        <p:nvCxnSpPr>
          <p:cNvPr id="9" name="Straight Connector 8"/>
          <p:cNvCxnSpPr/>
          <p:nvPr/>
        </p:nvCxnSpPr>
        <p:spPr bwMode="auto">
          <a:xfrm>
            <a:off x="3995936" y="1162357"/>
            <a:ext cx="0" cy="4158015"/>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7" name="TextBox 16"/>
              <p:cNvSpPr txBox="1"/>
              <p:nvPr/>
            </p:nvSpPr>
            <p:spPr>
              <a:xfrm>
                <a:off x="4919637" y="5856502"/>
                <a:ext cx="3665189" cy="3808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𝐡</m:t>
                          </m:r>
                        </m:e>
                        <m:sup>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𝒊</m:t>
                          </m:r>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l-GR"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𝜙</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𝐖</m:t>
                          </m:r>
                        </m:e>
                        <m:sup>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𝒊</m:t>
                          </m:r>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𝐡</m:t>
                          </m:r>
                        </m:e>
                        <m:sup>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𝒊</m:t>
                          </m:r>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𝐛</m:t>
                          </m:r>
                        </m:e>
                        <m:sup>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𝒊</m:t>
                          </m:r>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919637" y="5856502"/>
                <a:ext cx="3665189" cy="380810"/>
              </a:xfrm>
              <a:prstGeom prst="rect">
                <a:avLst/>
              </a:prstGeom>
              <a:blipFill>
                <a:blip r:embed="rId5"/>
                <a:stretch>
                  <a:fillRect b="-1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05147" y="5493098"/>
                <a:ext cx="9032901" cy="65780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sSup>
                      <m:sSupPr>
                        <m:ctrlP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𝐡</m:t>
                        </m:r>
                      </m:e>
                      <m:sup>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𝜎</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𝐖</m:t>
                        </m:r>
                      </m:e>
                      <m:sup>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r>
                      <a:rPr kumimoji="0" lang="en-US" sz="1800" b="1"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𝐱</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𝐛</m:t>
                        </m:r>
                      </m:e>
                      <m:sup>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𝐡</m:t>
                        </m:r>
                      </m:e>
                      <m:sup>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𝟐</m:t>
                        </m:r>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𝜎</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𝐖</m:t>
                        </m:r>
                      </m:e>
                      <m:sup>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𝟐</m:t>
                        </m:r>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𝐡</m:t>
                        </m:r>
                      </m:e>
                      <m:sup>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𝐛</m:t>
                        </m:r>
                      </m:e>
                      <m:sup>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𝟐</m:t>
                        </m:r>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mn-cs"/>
                  </a:rPr>
                  <a:t> </a:t>
                </a: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𝐲</m:t>
                        </m:r>
                      </m:e>
                    </m:acc>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𝜙</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𝐰</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out</m:t>
                        </m:r>
                      </m:sub>
                    </m:sSub>
                    <m:sSup>
                      <m:sSup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𝐡</m:t>
                        </m:r>
                      </m:e>
                      <m:sup>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𝟐</m:t>
                        </m:r>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𝐛</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out</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205147" y="5493098"/>
                <a:ext cx="9032901" cy="657809"/>
              </a:xfrm>
              <a:prstGeom prst="rect">
                <a:avLst/>
              </a:prstGeom>
              <a:blipFill>
                <a:blip r:embed="rId6"/>
                <a:stretch>
                  <a:fillRect t="-926"/>
                </a:stretch>
              </a:blipFill>
            </p:spPr>
            <p:txBody>
              <a:bodyPr/>
              <a:lstStyle/>
              <a:p>
                <a:r>
                  <a:rPr lang="en-US">
                    <a:noFill/>
                  </a:rPr>
                  <a:t> </a:t>
                </a:r>
              </a:p>
            </p:txBody>
          </p:sp>
        </mc:Fallback>
      </mc:AlternateContent>
    </p:spTree>
    <p:extLst>
      <p:ext uri="{BB962C8B-B14F-4D97-AF65-F5344CB8AC3E}">
        <p14:creationId xmlns:p14="http://schemas.microsoft.com/office/powerpoint/2010/main" val="3169194104"/>
      </p:ext>
    </p:extLst>
  </p:cSld>
  <p:clrMapOvr>
    <a:masterClrMapping/>
  </p:clrMapOvr>
</p:sld>
</file>

<file path=ppt/theme/theme1.xml><?xml version="1.0" encoding="utf-8"?>
<a:theme xmlns:a="http://schemas.openxmlformats.org/drawingml/2006/main" name="1_Modèle par défaut">
  <a:themeElements>
    <a:clrScheme name="1_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Modèle par défaut">
      <a:majorFont>
        <a:latin typeface="Eurostile LT Std"/>
        <a:ea typeface=""/>
        <a:cs typeface=""/>
      </a:majorFont>
      <a:minorFont>
        <a:latin typeface="Eurostile LT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smtClean="0">
            <a:ln>
              <a:noFill/>
            </a:ln>
            <a:solidFill>
              <a:schemeClr val="tx1"/>
            </a:solidFill>
            <a:effectLst/>
            <a:latin typeface="Arial" charset="0"/>
          </a:defRPr>
        </a:defPPr>
      </a:lstStyle>
    </a:lnDef>
  </a:objectDefaults>
  <a:extraClrSchemeLst>
    <a:extraClrScheme>
      <a:clrScheme name="1_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70686</TotalTime>
  <Words>5679</Words>
  <Application>Microsoft Office PowerPoint</Application>
  <PresentationFormat>On-screen Show (4:3)</PresentationFormat>
  <Paragraphs>988</Paragraphs>
  <Slides>66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Cambria Math</vt:lpstr>
      <vt:lpstr>Eurostile LT Std</vt:lpstr>
      <vt:lpstr>Lucida Grande</vt:lpstr>
      <vt:lpstr>Wingdings</vt:lpstr>
      <vt:lpstr>1_Modèle par défaut</vt:lpstr>
      <vt:lpstr> MALCOM Machine Learning for Communication Systems   Lecture 2  Recap – Review  Key concepts from Neural Networks  Omid Esrafilian  Spring 2024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Deep Sequence Modeling</vt:lpstr>
      <vt:lpstr>Deep Sequence Modeling</vt:lpstr>
      <vt:lpstr>Applications</vt:lpstr>
      <vt:lpstr>Recurrent Neural Network</vt:lpstr>
      <vt:lpstr>Recurrent Neural Network</vt:lpstr>
      <vt:lpstr>Loss and Backpropagation</vt:lpstr>
      <vt:lpstr>Loss and Backpropagation</vt:lpstr>
      <vt:lpstr>Long Short Term Memory (LSTM)</vt:lpstr>
      <vt:lpstr>Limitations of RNN</vt:lpstr>
      <vt:lpstr>Transformers</vt:lpstr>
      <vt:lpstr>Attention</vt:lpstr>
      <vt:lpstr>Self-Attention (Example)</vt:lpstr>
      <vt:lpstr>Self-Attention</vt:lpstr>
      <vt:lpstr>Self-Attention</vt:lpstr>
      <vt:lpstr>What else?</vt:lpstr>
      <vt:lpstr>Transformer Decoder</vt:lpstr>
      <vt:lpstr>Transformer Encoder</vt:lpstr>
      <vt:lpstr>Transformer Encoder-Decoder</vt:lpstr>
      <vt:lpstr>Large Language Models</vt:lpstr>
      <vt:lpstr>Model size vs. Dataset size</vt:lpstr>
      <vt:lpstr>Beyond Language</vt:lpstr>
      <vt:lpstr>Recap</vt:lpstr>
      <vt:lpstr>PowerPoint Presentation</vt:lpstr>
      <vt:lpstr>PowerPoint Presentation</vt:lpstr>
    </vt:vector>
  </TitlesOfParts>
  <Company>Institut Eurecom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MALCOM Lecture 3</dc:title>
  <dc:creator>Marios Kountouris</dc:creator>
  <cp:lastModifiedBy>omid esrafilian</cp:lastModifiedBy>
  <cp:revision>1295</cp:revision>
  <cp:lastPrinted>2023-03-15T00:28:15Z</cp:lastPrinted>
  <dcterms:created xsi:type="dcterms:W3CDTF">2007-06-19T08:15:35Z</dcterms:created>
  <dcterms:modified xsi:type="dcterms:W3CDTF">2024-03-05T18:13:57Z</dcterms:modified>
</cp:coreProperties>
</file>